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359" r:id="rId2"/>
    <p:sldId id="313" r:id="rId3"/>
    <p:sldId id="262" r:id="rId4"/>
    <p:sldId id="360" r:id="rId5"/>
    <p:sldId id="361" r:id="rId6"/>
    <p:sldId id="362" r:id="rId7"/>
    <p:sldId id="363" r:id="rId8"/>
    <p:sldId id="364" r:id="rId9"/>
    <p:sldId id="365" r:id="rId10"/>
    <p:sldId id="366" r:id="rId11"/>
    <p:sldId id="367" r:id="rId12"/>
    <p:sldId id="368" r:id="rId13"/>
    <p:sldId id="369" r:id="rId14"/>
    <p:sldId id="370" r:id="rId15"/>
    <p:sldId id="371" r:id="rId16"/>
    <p:sldId id="372" r:id="rId17"/>
    <p:sldId id="373" r:id="rId18"/>
    <p:sldId id="374" r:id="rId19"/>
    <p:sldId id="376" r:id="rId20"/>
    <p:sldId id="375" r:id="rId21"/>
    <p:sldId id="377" r:id="rId22"/>
    <p:sldId id="378" r:id="rId23"/>
    <p:sldId id="379" r:id="rId24"/>
    <p:sldId id="380" r:id="rId25"/>
    <p:sldId id="381" r:id="rId26"/>
    <p:sldId id="382" r:id="rId27"/>
    <p:sldId id="383" r:id="rId28"/>
    <p:sldId id="384" r:id="rId29"/>
    <p:sldId id="385" r:id="rId30"/>
    <p:sldId id="386" r:id="rId31"/>
    <p:sldId id="387" r:id="rId32"/>
    <p:sldId id="388" r:id="rId33"/>
    <p:sldId id="315" r:id="rId3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0" d="100"/>
          <a:sy n="100" d="100"/>
        </p:scale>
        <p:origin x="10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0F9BF3-CF4C-4FA0-A76C-37F01F4582E8}" type="datetimeFigureOut">
              <a:rPr lang="zh-CN" altLang="en-US" smtClean="0"/>
              <a:t>2021/12/18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B9772A-12CC-4165-823A-49E0C2EECF4F}" type="slidenum">
              <a:rPr lang="zh-CN" altLang="en-US" smtClean="0"/>
              <a:t>‹#›</a:t>
            </a:fld>
            <a:endParaRPr lang="zh-CN" altLang="en-US"/>
          </a:p>
        </p:txBody>
      </p:sp>
    </p:spTree>
    <p:extLst>
      <p:ext uri="{BB962C8B-B14F-4D97-AF65-F5344CB8AC3E}">
        <p14:creationId xmlns:p14="http://schemas.microsoft.com/office/powerpoint/2010/main" val="3527592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a:t>
            </a:fld>
            <a:endParaRPr lang="zh-CN" altLang="en-US"/>
          </a:p>
        </p:txBody>
      </p:sp>
    </p:spTree>
    <p:extLst>
      <p:ext uri="{BB962C8B-B14F-4D97-AF65-F5344CB8AC3E}">
        <p14:creationId xmlns:p14="http://schemas.microsoft.com/office/powerpoint/2010/main" val="27199875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12</a:t>
            </a:fld>
            <a:endParaRPr lang="zh-CN" altLang="en-US"/>
          </a:p>
        </p:txBody>
      </p:sp>
    </p:spTree>
    <p:extLst>
      <p:ext uri="{BB962C8B-B14F-4D97-AF65-F5344CB8AC3E}">
        <p14:creationId xmlns:p14="http://schemas.microsoft.com/office/powerpoint/2010/main" val="38493126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13</a:t>
            </a:fld>
            <a:endParaRPr lang="zh-CN" altLang="en-US"/>
          </a:p>
        </p:txBody>
      </p:sp>
    </p:spTree>
    <p:extLst>
      <p:ext uri="{BB962C8B-B14F-4D97-AF65-F5344CB8AC3E}">
        <p14:creationId xmlns:p14="http://schemas.microsoft.com/office/powerpoint/2010/main" val="11359714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14</a:t>
            </a:fld>
            <a:endParaRPr lang="zh-CN" altLang="en-US"/>
          </a:p>
        </p:txBody>
      </p:sp>
    </p:spTree>
    <p:extLst>
      <p:ext uri="{BB962C8B-B14F-4D97-AF65-F5344CB8AC3E}">
        <p14:creationId xmlns:p14="http://schemas.microsoft.com/office/powerpoint/2010/main" val="18125800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15</a:t>
            </a:fld>
            <a:endParaRPr lang="zh-CN" altLang="en-US"/>
          </a:p>
        </p:txBody>
      </p:sp>
    </p:spTree>
    <p:extLst>
      <p:ext uri="{BB962C8B-B14F-4D97-AF65-F5344CB8AC3E}">
        <p14:creationId xmlns:p14="http://schemas.microsoft.com/office/powerpoint/2010/main" val="41128205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16</a:t>
            </a:fld>
            <a:endParaRPr lang="zh-CN" altLang="en-US"/>
          </a:p>
        </p:txBody>
      </p:sp>
    </p:spTree>
    <p:extLst>
      <p:ext uri="{BB962C8B-B14F-4D97-AF65-F5344CB8AC3E}">
        <p14:creationId xmlns:p14="http://schemas.microsoft.com/office/powerpoint/2010/main" val="26483711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17</a:t>
            </a:fld>
            <a:endParaRPr lang="zh-CN" altLang="en-US"/>
          </a:p>
        </p:txBody>
      </p:sp>
    </p:spTree>
    <p:extLst>
      <p:ext uri="{BB962C8B-B14F-4D97-AF65-F5344CB8AC3E}">
        <p14:creationId xmlns:p14="http://schemas.microsoft.com/office/powerpoint/2010/main" val="24765531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18</a:t>
            </a:fld>
            <a:endParaRPr lang="zh-CN" altLang="en-US"/>
          </a:p>
        </p:txBody>
      </p:sp>
    </p:spTree>
    <p:extLst>
      <p:ext uri="{BB962C8B-B14F-4D97-AF65-F5344CB8AC3E}">
        <p14:creationId xmlns:p14="http://schemas.microsoft.com/office/powerpoint/2010/main" val="13045456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19</a:t>
            </a:fld>
            <a:endParaRPr lang="zh-CN" altLang="en-US"/>
          </a:p>
        </p:txBody>
      </p:sp>
    </p:spTree>
    <p:extLst>
      <p:ext uri="{BB962C8B-B14F-4D97-AF65-F5344CB8AC3E}">
        <p14:creationId xmlns:p14="http://schemas.microsoft.com/office/powerpoint/2010/main" val="30128158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20</a:t>
            </a:fld>
            <a:endParaRPr lang="zh-CN" altLang="en-US"/>
          </a:p>
        </p:txBody>
      </p:sp>
    </p:spTree>
    <p:extLst>
      <p:ext uri="{BB962C8B-B14F-4D97-AF65-F5344CB8AC3E}">
        <p14:creationId xmlns:p14="http://schemas.microsoft.com/office/powerpoint/2010/main" val="37765731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21</a:t>
            </a:fld>
            <a:endParaRPr lang="zh-CN" altLang="en-US"/>
          </a:p>
        </p:txBody>
      </p:sp>
    </p:spTree>
    <p:extLst>
      <p:ext uri="{BB962C8B-B14F-4D97-AF65-F5344CB8AC3E}">
        <p14:creationId xmlns:p14="http://schemas.microsoft.com/office/powerpoint/2010/main" val="13906767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a:t>
            </a:fld>
            <a:endParaRPr lang="zh-CN" altLang="en-US"/>
          </a:p>
        </p:txBody>
      </p:sp>
    </p:spTree>
    <p:extLst>
      <p:ext uri="{BB962C8B-B14F-4D97-AF65-F5344CB8AC3E}">
        <p14:creationId xmlns:p14="http://schemas.microsoft.com/office/powerpoint/2010/main" val="24818987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22</a:t>
            </a:fld>
            <a:endParaRPr lang="zh-CN" altLang="en-US"/>
          </a:p>
        </p:txBody>
      </p:sp>
    </p:spTree>
    <p:extLst>
      <p:ext uri="{BB962C8B-B14F-4D97-AF65-F5344CB8AC3E}">
        <p14:creationId xmlns:p14="http://schemas.microsoft.com/office/powerpoint/2010/main" val="34767076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23</a:t>
            </a:fld>
            <a:endParaRPr lang="zh-CN" altLang="en-US"/>
          </a:p>
        </p:txBody>
      </p:sp>
    </p:spTree>
    <p:extLst>
      <p:ext uri="{BB962C8B-B14F-4D97-AF65-F5344CB8AC3E}">
        <p14:creationId xmlns:p14="http://schemas.microsoft.com/office/powerpoint/2010/main" val="24736430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24</a:t>
            </a:fld>
            <a:endParaRPr lang="zh-CN" altLang="en-US"/>
          </a:p>
        </p:txBody>
      </p:sp>
    </p:spTree>
    <p:extLst>
      <p:ext uri="{BB962C8B-B14F-4D97-AF65-F5344CB8AC3E}">
        <p14:creationId xmlns:p14="http://schemas.microsoft.com/office/powerpoint/2010/main" val="39693522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25</a:t>
            </a:fld>
            <a:endParaRPr lang="zh-CN" altLang="en-US"/>
          </a:p>
        </p:txBody>
      </p:sp>
    </p:spTree>
    <p:extLst>
      <p:ext uri="{BB962C8B-B14F-4D97-AF65-F5344CB8AC3E}">
        <p14:creationId xmlns:p14="http://schemas.microsoft.com/office/powerpoint/2010/main" val="33623527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26</a:t>
            </a:fld>
            <a:endParaRPr lang="zh-CN" altLang="en-US"/>
          </a:p>
        </p:txBody>
      </p:sp>
    </p:spTree>
    <p:extLst>
      <p:ext uri="{BB962C8B-B14F-4D97-AF65-F5344CB8AC3E}">
        <p14:creationId xmlns:p14="http://schemas.microsoft.com/office/powerpoint/2010/main" val="38720090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27</a:t>
            </a:fld>
            <a:endParaRPr lang="zh-CN" altLang="en-US"/>
          </a:p>
        </p:txBody>
      </p:sp>
    </p:spTree>
    <p:extLst>
      <p:ext uri="{BB962C8B-B14F-4D97-AF65-F5344CB8AC3E}">
        <p14:creationId xmlns:p14="http://schemas.microsoft.com/office/powerpoint/2010/main" val="24302434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28</a:t>
            </a:fld>
            <a:endParaRPr lang="zh-CN" altLang="en-US"/>
          </a:p>
        </p:txBody>
      </p:sp>
    </p:spTree>
    <p:extLst>
      <p:ext uri="{BB962C8B-B14F-4D97-AF65-F5344CB8AC3E}">
        <p14:creationId xmlns:p14="http://schemas.microsoft.com/office/powerpoint/2010/main" val="22960121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29</a:t>
            </a:fld>
            <a:endParaRPr lang="zh-CN" altLang="en-US"/>
          </a:p>
        </p:txBody>
      </p:sp>
    </p:spTree>
    <p:extLst>
      <p:ext uri="{BB962C8B-B14F-4D97-AF65-F5344CB8AC3E}">
        <p14:creationId xmlns:p14="http://schemas.microsoft.com/office/powerpoint/2010/main" val="20496950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30</a:t>
            </a:fld>
            <a:endParaRPr lang="zh-CN" altLang="en-US"/>
          </a:p>
        </p:txBody>
      </p:sp>
    </p:spTree>
    <p:extLst>
      <p:ext uri="{BB962C8B-B14F-4D97-AF65-F5344CB8AC3E}">
        <p14:creationId xmlns:p14="http://schemas.microsoft.com/office/powerpoint/2010/main" val="31075809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31</a:t>
            </a:fld>
            <a:endParaRPr lang="zh-CN" altLang="en-US"/>
          </a:p>
        </p:txBody>
      </p:sp>
    </p:spTree>
    <p:extLst>
      <p:ext uri="{BB962C8B-B14F-4D97-AF65-F5344CB8AC3E}">
        <p14:creationId xmlns:p14="http://schemas.microsoft.com/office/powerpoint/2010/main" val="29822850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a:t>
            </a:fld>
            <a:endParaRPr lang="zh-CN" altLang="en-US"/>
          </a:p>
        </p:txBody>
      </p:sp>
    </p:spTree>
    <p:extLst>
      <p:ext uri="{BB962C8B-B14F-4D97-AF65-F5344CB8AC3E}">
        <p14:creationId xmlns:p14="http://schemas.microsoft.com/office/powerpoint/2010/main" val="14678779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32</a:t>
            </a:fld>
            <a:endParaRPr lang="zh-CN" altLang="en-US"/>
          </a:p>
        </p:txBody>
      </p:sp>
    </p:spTree>
    <p:extLst>
      <p:ext uri="{BB962C8B-B14F-4D97-AF65-F5344CB8AC3E}">
        <p14:creationId xmlns:p14="http://schemas.microsoft.com/office/powerpoint/2010/main" val="6225242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6</a:t>
            </a:fld>
            <a:endParaRPr lang="zh-CN" altLang="en-US"/>
          </a:p>
        </p:txBody>
      </p:sp>
    </p:spTree>
    <p:extLst>
      <p:ext uri="{BB962C8B-B14F-4D97-AF65-F5344CB8AC3E}">
        <p14:creationId xmlns:p14="http://schemas.microsoft.com/office/powerpoint/2010/main" val="20130288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7</a:t>
            </a:fld>
            <a:endParaRPr lang="zh-CN" altLang="en-US"/>
          </a:p>
        </p:txBody>
      </p:sp>
    </p:spTree>
    <p:extLst>
      <p:ext uri="{BB962C8B-B14F-4D97-AF65-F5344CB8AC3E}">
        <p14:creationId xmlns:p14="http://schemas.microsoft.com/office/powerpoint/2010/main" val="3632272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8</a:t>
            </a:fld>
            <a:endParaRPr lang="zh-CN" altLang="en-US"/>
          </a:p>
        </p:txBody>
      </p:sp>
    </p:spTree>
    <p:extLst>
      <p:ext uri="{BB962C8B-B14F-4D97-AF65-F5344CB8AC3E}">
        <p14:creationId xmlns:p14="http://schemas.microsoft.com/office/powerpoint/2010/main" val="8760092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9</a:t>
            </a:fld>
            <a:endParaRPr lang="zh-CN" altLang="en-US"/>
          </a:p>
        </p:txBody>
      </p:sp>
    </p:spTree>
    <p:extLst>
      <p:ext uri="{BB962C8B-B14F-4D97-AF65-F5344CB8AC3E}">
        <p14:creationId xmlns:p14="http://schemas.microsoft.com/office/powerpoint/2010/main" val="24675145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10</a:t>
            </a:fld>
            <a:endParaRPr lang="zh-CN" altLang="en-US"/>
          </a:p>
        </p:txBody>
      </p:sp>
    </p:spTree>
    <p:extLst>
      <p:ext uri="{BB962C8B-B14F-4D97-AF65-F5344CB8AC3E}">
        <p14:creationId xmlns:p14="http://schemas.microsoft.com/office/powerpoint/2010/main" val="17279216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11</a:t>
            </a:fld>
            <a:endParaRPr lang="zh-CN" altLang="en-US"/>
          </a:p>
        </p:txBody>
      </p:sp>
    </p:spTree>
    <p:extLst>
      <p:ext uri="{BB962C8B-B14F-4D97-AF65-F5344CB8AC3E}">
        <p14:creationId xmlns:p14="http://schemas.microsoft.com/office/powerpoint/2010/main" val="27053812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4D7DAC9-2343-4BE0-9A92-8B6CC88C1B6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D1101398-3E02-417B-AB24-ECAF09F990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F721D35F-E323-4EBE-9F45-276F230DB2F1}"/>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FA25DC78-D3B3-4541-A989-1FA9F87ED9E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79AF628-6443-4310-AD4D-3652AF89BA3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159029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A1CBCE5-0283-453E-B58C-C6CA706E648D}"/>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A766B27F-521D-499B-A630-18EE7F37ACB8}"/>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C9324BE-8FD8-4CE9-AC66-F5B2B489AB69}"/>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EA4A4240-30A9-40EE-AB87-BC2C7A1A522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F83708C-A582-4EEC-8D51-0E22895FBD23}"/>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510561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5AF1FCD9-6987-4CCC-B7CE-037F09CE0AA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7EEC26CD-1455-45F8-85C4-CA7657E7F1D1}"/>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8B91CB6-E31D-4733-AA9B-7F53EF67D06D}"/>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0ED68099-99A9-4F55-936F-93506F9E891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2412F08-4188-4126-9E6F-E4F5D394630A}"/>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460884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3504A7A-0B10-4A33-A469-2D905D95D56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C03CC08-5065-429D-A5E8-F9B46FC66BAB}"/>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6836AE7-0F96-40DB-A407-343B2FFCFA92}"/>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C53C5B18-4754-4319-BAE4-6C380F7AC1A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0D78372-19D6-41A6-BD1D-1A4050530534}"/>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76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ACC31DE-F2C7-49D5-9DA4-17B61AE161F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3668187E-1785-4DFD-85A3-760D40BAB0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4605326E-A0A6-4206-86D5-8935E8DB3AC6}"/>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2DD65BE1-DAF5-4DED-A773-D7C45CC1312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A947848-EDB3-418C-AB10-F48A81430E08}"/>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544754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C1-DEA4-488D-B34D-28215808ED7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11A10B24-356C-45F8-B838-E6A2071867E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78E405C0-E255-4538-AAF2-354E4EBDEAE9}"/>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AB5C4591-F8AA-4E74-BB99-0651D4B2D90F}"/>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6" name="页脚占位符 5">
            <a:extLst>
              <a:ext uri="{FF2B5EF4-FFF2-40B4-BE49-F238E27FC236}">
                <a16:creationId xmlns:a16="http://schemas.microsoft.com/office/drawing/2014/main" id="{F9B819E7-D061-4F1E-8F03-A5A634295DA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4AA911D-4EBF-4D47-BD30-593984298603}"/>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335042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1B9C188-25A9-4909-9873-2CF23BADE51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B8761092-F4FE-4BFF-90C9-E973AFBBCE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1341AF4D-89E7-407E-9416-BA3BB244FCFE}"/>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C59DC247-9338-4EF7-8E36-E8DE35A7BD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7534E91C-E683-4F40-8BB9-6464E65A67B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5E9D60F7-A7B6-44F8-95BA-67ED69EF75CC}"/>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8" name="页脚占位符 7">
            <a:extLst>
              <a:ext uri="{FF2B5EF4-FFF2-40B4-BE49-F238E27FC236}">
                <a16:creationId xmlns:a16="http://schemas.microsoft.com/office/drawing/2014/main" id="{4DBD75B0-BEBF-4ED2-BAE4-0F50610786C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B5F290D-60AA-4581-B651-A601AD86356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856702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EE071A7-2D46-4A01-9530-B52F7F3FE632}"/>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ABE94EF1-3FE6-4E05-AD21-024611C65901}"/>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4" name="页脚占位符 3">
            <a:extLst>
              <a:ext uri="{FF2B5EF4-FFF2-40B4-BE49-F238E27FC236}">
                <a16:creationId xmlns:a16="http://schemas.microsoft.com/office/drawing/2014/main" id="{197AEA8B-5D77-4331-BB86-C2135AE05CB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E0A4E219-1B7D-425D-864A-4662054A24DD}"/>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618351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2D4DCBFD-6CCE-4BB6-BDD9-0E8CCD1B2088}"/>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3" name="页脚占位符 2">
            <a:extLst>
              <a:ext uri="{FF2B5EF4-FFF2-40B4-BE49-F238E27FC236}">
                <a16:creationId xmlns:a16="http://schemas.microsoft.com/office/drawing/2014/main" id="{1594B82E-A9F6-42C4-87F7-DE9250CE77D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B7EAC656-0C7E-47EB-9BE8-DD110EB202F2}"/>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grpSp>
        <p:nvGrpSpPr>
          <p:cNvPr id="5" name="组合 4">
            <a:extLst>
              <a:ext uri="{FF2B5EF4-FFF2-40B4-BE49-F238E27FC236}">
                <a16:creationId xmlns:a16="http://schemas.microsoft.com/office/drawing/2014/main" id="{BE4EF61F-5B1F-4982-A752-88EB7B6CC525}"/>
              </a:ext>
            </a:extLst>
          </p:cNvPr>
          <p:cNvGrpSpPr/>
          <p:nvPr userDrawn="1"/>
        </p:nvGrpSpPr>
        <p:grpSpPr>
          <a:xfrm>
            <a:off x="0" y="189342"/>
            <a:ext cx="856190" cy="768163"/>
            <a:chOff x="0" y="189342"/>
            <a:chExt cx="856190" cy="768163"/>
          </a:xfrm>
        </p:grpSpPr>
        <p:sp>
          <p:nvSpPr>
            <p:cNvPr id="6" name="圆角矩形 2">
              <a:extLst>
                <a:ext uri="{FF2B5EF4-FFF2-40B4-BE49-F238E27FC236}">
                  <a16:creationId xmlns:a16="http://schemas.microsoft.com/office/drawing/2014/main" id="{615E40AF-89FD-4F86-A4F5-B5D1D048B675}"/>
                </a:ext>
              </a:extLst>
            </p:cNvPr>
            <p:cNvSpPr/>
            <p:nvPr/>
          </p:nvSpPr>
          <p:spPr>
            <a:xfrm rot="18926425">
              <a:off x="327153" y="318911"/>
              <a:ext cx="529037" cy="529037"/>
            </a:xfrm>
            <a:prstGeom prst="roundRect">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dirty="0">
                <a:solidFill>
                  <a:prstClr val="white"/>
                </a:solidFill>
                <a:latin typeface="迷你简菱心" panose="02010609000101010101" pitchFamily="49" charset="-122"/>
                <a:ea typeface="迷你简菱心" panose="02010609000101010101" pitchFamily="49" charset="-122"/>
              </a:endParaRPr>
            </a:p>
          </p:txBody>
        </p:sp>
        <p:pic>
          <p:nvPicPr>
            <p:cNvPr id="7" name="图片 6">
              <a:extLst>
                <a:ext uri="{FF2B5EF4-FFF2-40B4-BE49-F238E27FC236}">
                  <a16:creationId xmlns:a16="http://schemas.microsoft.com/office/drawing/2014/main" id="{644CE313-7054-4682-80E3-B7314AE71A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9342"/>
              <a:ext cx="762066" cy="768163"/>
            </a:xfrm>
            <a:prstGeom prst="rect">
              <a:avLst/>
            </a:prstGeom>
          </p:spPr>
        </p:pic>
      </p:grpSp>
    </p:spTree>
    <p:extLst>
      <p:ext uri="{BB962C8B-B14F-4D97-AF65-F5344CB8AC3E}">
        <p14:creationId xmlns:p14="http://schemas.microsoft.com/office/powerpoint/2010/main" val="3233263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3111FB7-62F4-4645-AB9E-98B1E9F3B8A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26A7A372-1F70-43BA-85BC-78A949053C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ED89214C-CE62-4BD4-A5BE-80DD595A61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91C2EC7-60A9-465A-868B-4DC192F68724}"/>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6" name="页脚占位符 5">
            <a:extLst>
              <a:ext uri="{FF2B5EF4-FFF2-40B4-BE49-F238E27FC236}">
                <a16:creationId xmlns:a16="http://schemas.microsoft.com/office/drawing/2014/main" id="{113F9D84-C55E-4E08-AABA-4533819BE67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A87619D-A14A-4262-A728-6089D21D4B40}"/>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1913134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520ADB3-6504-4A71-87DC-5CD1221A364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6C6AAE41-7F78-41BE-BD82-5BAA637D67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943CA5C1-AA1D-417C-9FF0-4C46366262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6DCE0CD6-7B2A-46CD-AFE7-8330F3BCD834}"/>
              </a:ext>
            </a:extLst>
          </p:cNvPr>
          <p:cNvSpPr>
            <a:spLocks noGrp="1"/>
          </p:cNvSpPr>
          <p:nvPr>
            <p:ph type="dt" sz="half" idx="10"/>
          </p:nvPr>
        </p:nvSpPr>
        <p:spPr/>
        <p:txBody>
          <a:bodyPr/>
          <a:lstStyle/>
          <a:p>
            <a:fld id="{BB85534A-97D9-4788-ACD9-09DFBA567268}" type="datetimeFigureOut">
              <a:rPr lang="zh-CN" altLang="en-US" smtClean="0"/>
              <a:t>2021/12/18</a:t>
            </a:fld>
            <a:endParaRPr lang="zh-CN" altLang="en-US"/>
          </a:p>
        </p:txBody>
      </p:sp>
      <p:sp>
        <p:nvSpPr>
          <p:cNvPr id="6" name="页脚占位符 5">
            <a:extLst>
              <a:ext uri="{FF2B5EF4-FFF2-40B4-BE49-F238E27FC236}">
                <a16:creationId xmlns:a16="http://schemas.microsoft.com/office/drawing/2014/main" id="{95CB732D-F51D-405E-B5A9-8C87DDAD1EF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60E9A38-711F-4F3F-934D-E12B3922AA6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496175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EC19989F-387A-4155-B9E4-AA8D2E7D8D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FD2D951E-99BD-4735-B52B-20478C9939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4265480-7D6E-4862-8C47-BE165FF7561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85534A-97D9-4788-ACD9-09DFBA567268}" type="datetimeFigureOut">
              <a:rPr lang="zh-CN" altLang="en-US" smtClean="0"/>
              <a:t>2021/12/18</a:t>
            </a:fld>
            <a:endParaRPr lang="zh-CN" altLang="en-US"/>
          </a:p>
        </p:txBody>
      </p:sp>
      <p:sp>
        <p:nvSpPr>
          <p:cNvPr id="5" name="页脚占位符 4">
            <a:extLst>
              <a:ext uri="{FF2B5EF4-FFF2-40B4-BE49-F238E27FC236}">
                <a16:creationId xmlns:a16="http://schemas.microsoft.com/office/drawing/2014/main" id="{60E99E91-E0F0-4C81-B7D0-50B8CE1266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F62D18C6-7BA7-4E1A-BA77-9D1C81A086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3003607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a:extLst>
              <a:ext uri="{FF2B5EF4-FFF2-40B4-BE49-F238E27FC236}">
                <a16:creationId xmlns:a16="http://schemas.microsoft.com/office/drawing/2014/main" id="{D23F6AD7-4BF0-41CD-B193-1D4F95156F2E}"/>
              </a:ext>
            </a:extLst>
          </p:cNvPr>
          <p:cNvSpPr/>
          <p:nvPr/>
        </p:nvSpPr>
        <p:spPr>
          <a:xfrm>
            <a:off x="0" y="0"/>
            <a:ext cx="6880485" cy="6880485"/>
          </a:xfrm>
          <a:prstGeom prst="rtTriangle">
            <a:avLst/>
          </a:prstGeom>
          <a:blipFill dpi="0" rotWithShape="1">
            <a:blip r:embed="rId2"/>
            <a:srcRect/>
            <a:stretch>
              <a:fillRect l="-85702" t="-596" r="-2286" b="-5178"/>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5" name="任意多边形 2">
            <a:extLst>
              <a:ext uri="{FF2B5EF4-FFF2-40B4-BE49-F238E27FC236}">
                <a16:creationId xmlns:a16="http://schemas.microsoft.com/office/drawing/2014/main" id="{50EA4B7C-CD1C-4206-8894-32954F8D5FAB}"/>
              </a:ext>
            </a:extLst>
          </p:cNvPr>
          <p:cNvSpPr/>
          <p:nvPr/>
        </p:nvSpPr>
        <p:spPr>
          <a:xfrm rot="5400000" flipV="1">
            <a:off x="675384" y="-15772"/>
            <a:ext cx="4576893" cy="4576893"/>
          </a:xfrm>
          <a:custGeom>
            <a:avLst/>
            <a:gdLst>
              <a:gd name="connsiteX0" fmla="*/ 0 w 4343400"/>
              <a:gd name="connsiteY0" fmla="*/ 0 h 4343400"/>
              <a:gd name="connsiteX1" fmla="*/ 4343400 w 4343400"/>
              <a:gd name="connsiteY1" fmla="*/ 4343400 h 4343400"/>
              <a:gd name="connsiteX2" fmla="*/ 3486149 w 4343400"/>
              <a:gd name="connsiteY2" fmla="*/ 4343400 h 4343400"/>
              <a:gd name="connsiteX3" fmla="*/ 0 w 4343400"/>
              <a:gd name="connsiteY3" fmla="*/ 857251 h 4343400"/>
              <a:gd name="connsiteX4" fmla="*/ 0 w 4343400"/>
              <a:gd name="connsiteY4" fmla="*/ 0 h 434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400" h="4343400">
                <a:moveTo>
                  <a:pt x="0" y="0"/>
                </a:moveTo>
                <a:lnTo>
                  <a:pt x="4343400" y="4343400"/>
                </a:lnTo>
                <a:lnTo>
                  <a:pt x="3486149" y="4343400"/>
                </a:lnTo>
                <a:lnTo>
                  <a:pt x="0" y="857251"/>
                </a:lnTo>
                <a:lnTo>
                  <a:pt x="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6" name="直角三角形 5">
            <a:extLst>
              <a:ext uri="{FF2B5EF4-FFF2-40B4-BE49-F238E27FC236}">
                <a16:creationId xmlns:a16="http://schemas.microsoft.com/office/drawing/2014/main" id="{4FCA494D-E658-4F49-8D95-3CC543B2A094}"/>
              </a:ext>
            </a:extLst>
          </p:cNvPr>
          <p:cNvSpPr/>
          <p:nvPr/>
        </p:nvSpPr>
        <p:spPr>
          <a:xfrm rot="2700000" flipV="1">
            <a:off x="9362847" y="5668215"/>
            <a:ext cx="2362507" cy="2362507"/>
          </a:xfrm>
          <a:prstGeom prst="rtTriangle">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7" name="文本框 6">
            <a:extLst>
              <a:ext uri="{FF2B5EF4-FFF2-40B4-BE49-F238E27FC236}">
                <a16:creationId xmlns:a16="http://schemas.microsoft.com/office/drawing/2014/main" id="{03F62EC4-7A70-44F0-B635-44B0CEBC2900}"/>
              </a:ext>
            </a:extLst>
          </p:cNvPr>
          <p:cNvSpPr txBox="1"/>
          <p:nvPr/>
        </p:nvSpPr>
        <p:spPr>
          <a:xfrm>
            <a:off x="4809610" y="1936794"/>
            <a:ext cx="6902851" cy="830997"/>
          </a:xfrm>
          <a:prstGeom prst="rect">
            <a:avLst/>
          </a:prstGeom>
          <a:noFill/>
        </p:spPr>
        <p:txBody>
          <a:bodyPr wrap="none" rtlCol="0">
            <a:spAutoFit/>
            <a:scene3d>
              <a:camera prst="orthographicFront"/>
              <a:lightRig rig="threePt" dir="t"/>
            </a:scene3d>
            <a:sp3d contourW="12700"/>
          </a:bodyPr>
          <a:lstStyle/>
          <a:p>
            <a:pPr lvl="0" algn="r">
              <a:defRPr/>
            </a:pPr>
            <a:r>
              <a:rPr lang="zh-CN" altLang="en-US" sz="4800" b="1">
                <a:solidFill>
                  <a:srgbClr val="044491"/>
                </a:solidFill>
                <a:latin typeface="方正尚酷简体" panose="03000509000000000000" pitchFamily="65" charset="-122"/>
                <a:ea typeface="方正尚酷简体" panose="03000509000000000000" pitchFamily="65" charset="-122"/>
              </a:rPr>
              <a:t>学习情境 </a:t>
            </a:r>
            <a:r>
              <a:rPr lang="en-US" altLang="zh-CN" sz="4800" b="1">
                <a:solidFill>
                  <a:srgbClr val="044491"/>
                </a:solidFill>
                <a:latin typeface="方正尚酷简体" panose="03000509000000000000" pitchFamily="65" charset="-122"/>
                <a:ea typeface="方正尚酷简体" panose="03000509000000000000" pitchFamily="65" charset="-122"/>
              </a:rPr>
              <a:t>2</a:t>
            </a:r>
            <a:r>
              <a:rPr lang="zh-CN" altLang="en-US" sz="4800" b="1">
                <a:solidFill>
                  <a:srgbClr val="044491"/>
                </a:solidFill>
                <a:latin typeface="方正尚酷简体" panose="03000509000000000000" pitchFamily="65" charset="-122"/>
                <a:ea typeface="方正尚酷简体" panose="03000509000000000000" pitchFamily="65" charset="-122"/>
              </a:rPr>
              <a:t>　二手车鉴定</a:t>
            </a:r>
            <a:endParaRPr kumimoji="0" lang="zh-CN" altLang="en-US" sz="4800" b="1" i="0" u="none" strike="noStrike" kern="1200" cap="none" spc="0" normalizeH="0" baseline="0" noProof="0" dirty="0">
              <a:ln>
                <a:noFill/>
              </a:ln>
              <a:solidFill>
                <a:srgbClr val="044491"/>
              </a:solidFill>
              <a:effectLst/>
              <a:uLnTx/>
              <a:uFillTx/>
              <a:latin typeface="方正尚酷简体" panose="03000509000000000000" pitchFamily="65" charset="-122"/>
              <a:ea typeface="方正尚酷简体" panose="03000509000000000000" pitchFamily="65" charset="-122"/>
            </a:endParaRPr>
          </a:p>
        </p:txBody>
      </p:sp>
      <p:grpSp>
        <p:nvGrpSpPr>
          <p:cNvPr id="8" name="组合 7">
            <a:extLst>
              <a:ext uri="{FF2B5EF4-FFF2-40B4-BE49-F238E27FC236}">
                <a16:creationId xmlns:a16="http://schemas.microsoft.com/office/drawing/2014/main" id="{7A71A0B2-48E4-457C-BC9C-A63EEC19416D}"/>
              </a:ext>
            </a:extLst>
          </p:cNvPr>
          <p:cNvGrpSpPr/>
          <p:nvPr/>
        </p:nvGrpSpPr>
        <p:grpSpPr>
          <a:xfrm>
            <a:off x="6096000" y="3368884"/>
            <a:ext cx="5616461" cy="1335699"/>
            <a:chOff x="874712" y="4397374"/>
            <a:chExt cx="2011363" cy="1146170"/>
          </a:xfrm>
        </p:grpSpPr>
        <p:sp>
          <p:nvSpPr>
            <p:cNvPr id="9" name="圆角矩形 9">
              <a:extLst>
                <a:ext uri="{FF2B5EF4-FFF2-40B4-BE49-F238E27FC236}">
                  <a16:creationId xmlns:a16="http://schemas.microsoft.com/office/drawing/2014/main" id="{DBA1CC09-AC5A-42B6-96F9-DA198AE795F0}"/>
                </a:ext>
              </a:extLst>
            </p:cNvPr>
            <p:cNvSpPr/>
            <p:nvPr/>
          </p:nvSpPr>
          <p:spPr>
            <a:xfrm>
              <a:off x="874712" y="4397374"/>
              <a:ext cx="2011363" cy="1146170"/>
            </a:xfrm>
            <a:prstGeom prst="round2DiagRect">
              <a:avLst>
                <a:gd name="adj1" fmla="val 33782"/>
                <a:gd name="adj2" fmla="val 0"/>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0" name="文本框 9">
              <a:extLst>
                <a:ext uri="{FF2B5EF4-FFF2-40B4-BE49-F238E27FC236}">
                  <a16:creationId xmlns:a16="http://schemas.microsoft.com/office/drawing/2014/main" id="{540A452B-AA59-400F-9187-B7A0386E9D36}"/>
                </a:ext>
              </a:extLst>
            </p:cNvPr>
            <p:cNvSpPr txBox="1"/>
            <p:nvPr/>
          </p:nvSpPr>
          <p:spPr>
            <a:xfrm>
              <a:off x="1059895" y="4506142"/>
              <a:ext cx="1126625" cy="1022703"/>
            </a:xfrm>
            <a:prstGeom prst="round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a:ln>
                    <a:noFill/>
                  </a:ln>
                  <a:solidFill>
                    <a:prstClr val="white"/>
                  </a:solidFill>
                  <a:effectLst/>
                  <a:uLnTx/>
                  <a:uFillTx/>
                  <a:latin typeface="+mj-ea"/>
                  <a:ea typeface="+mj-ea"/>
                  <a:cs typeface="+mn-cs"/>
                </a:rPr>
                <a:t>单元 </a:t>
              </a:r>
              <a:r>
                <a:rPr kumimoji="0" lang="en-US" altLang="zh-CN" sz="3200" b="1" i="0" u="none" strike="noStrike" kern="1200" cap="none" spc="0" normalizeH="0" baseline="0" noProof="0">
                  <a:ln>
                    <a:noFill/>
                  </a:ln>
                  <a:solidFill>
                    <a:prstClr val="white"/>
                  </a:solidFill>
                  <a:effectLst/>
                  <a:uLnTx/>
                  <a:uFillTx/>
                  <a:latin typeface="+mj-ea"/>
                  <a:ea typeface="+mj-ea"/>
                  <a:cs typeface="+mn-cs"/>
                </a:rPr>
                <a:t>2.3</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a:ln>
                    <a:noFill/>
                  </a:ln>
                  <a:solidFill>
                    <a:prstClr val="white"/>
                  </a:solidFill>
                  <a:effectLst/>
                  <a:uLnTx/>
                  <a:uFillTx/>
                  <a:latin typeface="+mj-ea"/>
                  <a:ea typeface="+mj-ea"/>
                  <a:cs typeface="+mn-cs"/>
                </a:rPr>
                <a:t>二手车动态检查</a:t>
              </a:r>
              <a:endParaRPr kumimoji="0" lang="zh-CN" altLang="en-US" sz="3200" b="1" i="0" u="none" strike="noStrike" kern="1200" cap="none" spc="0" normalizeH="0" baseline="0" noProof="0" dirty="0">
                <a:ln>
                  <a:noFill/>
                </a:ln>
                <a:solidFill>
                  <a:prstClr val="white"/>
                </a:solidFill>
                <a:effectLst/>
                <a:uLnTx/>
                <a:uFillTx/>
                <a:latin typeface="+mj-ea"/>
                <a:ea typeface="+mj-ea"/>
                <a:cs typeface="+mn-cs"/>
              </a:endParaRPr>
            </a:p>
          </p:txBody>
        </p:sp>
      </p:grpSp>
      <p:cxnSp>
        <p:nvCxnSpPr>
          <p:cNvPr id="11" name="直接连接符 10">
            <a:extLst>
              <a:ext uri="{FF2B5EF4-FFF2-40B4-BE49-F238E27FC236}">
                <a16:creationId xmlns:a16="http://schemas.microsoft.com/office/drawing/2014/main" id="{8AB1DFD3-EBC8-4622-A9B9-BE8DA39B278D}"/>
              </a:ext>
            </a:extLst>
          </p:cNvPr>
          <p:cNvCxnSpPr>
            <a:cxnSpLocks/>
          </p:cNvCxnSpPr>
          <p:nvPr/>
        </p:nvCxnSpPr>
        <p:spPr>
          <a:xfrm>
            <a:off x="10049445" y="2894544"/>
            <a:ext cx="1467171" cy="0"/>
          </a:xfrm>
          <a:prstGeom prst="line">
            <a:avLst/>
          </a:prstGeom>
          <a:ln w="19050">
            <a:solidFill>
              <a:srgbClr val="04449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69527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606896"/>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检查发动机异响</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077382"/>
            <a:ext cx="970503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让发动机怠速运转，听发动机有无异响、响声大小。然后，用手拨动节气门，适当增加发动机转速，倾听发动机的异响是否加大，或是否有新的异响出现。</a:t>
            </a:r>
          </a:p>
        </p:txBody>
      </p:sp>
      <p:grpSp>
        <p:nvGrpSpPr>
          <p:cNvPr id="8" name="组合 7">
            <a:extLst>
              <a:ext uri="{FF2B5EF4-FFF2-40B4-BE49-F238E27FC236}">
                <a16:creationId xmlns:a16="http://schemas.microsoft.com/office/drawing/2014/main" id="{208027BB-597F-460C-9CE9-63316DB9E488}"/>
              </a:ext>
            </a:extLst>
          </p:cNvPr>
          <p:cNvGrpSpPr/>
          <p:nvPr/>
        </p:nvGrpSpPr>
        <p:grpSpPr>
          <a:xfrm>
            <a:off x="1064400" y="3216621"/>
            <a:ext cx="7041959" cy="401827"/>
            <a:chOff x="1086366" y="2108013"/>
            <a:chExt cx="7041959" cy="401827"/>
          </a:xfrm>
          <a:noFill/>
        </p:grpSpPr>
        <p:cxnSp>
          <p:nvCxnSpPr>
            <p:cNvPr id="9" name="直接连接符 8">
              <a:extLst>
                <a:ext uri="{FF2B5EF4-FFF2-40B4-BE49-F238E27FC236}">
                  <a16:creationId xmlns:a16="http://schemas.microsoft.com/office/drawing/2014/main" id="{8DFF67E9-73E4-4A98-BFB5-3AA29F0E760A}"/>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a16="http://schemas.microsoft.com/office/drawing/2014/main" id="{4589A22A-2E8B-45CC-A701-26DCF8A36554}"/>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4.</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检查发动机急加速性</a:t>
              </a:r>
            </a:p>
          </p:txBody>
        </p:sp>
      </p:grpSp>
      <p:sp>
        <p:nvSpPr>
          <p:cNvPr id="11" name="文本框 10">
            <a:extLst>
              <a:ext uri="{FF2B5EF4-FFF2-40B4-BE49-F238E27FC236}">
                <a16:creationId xmlns:a16="http://schemas.microsoft.com/office/drawing/2014/main" id="{3D0A5113-9166-41C5-85B8-F9F816A1C076}"/>
              </a:ext>
            </a:extLst>
          </p:cNvPr>
          <p:cNvSpPr txBox="1"/>
          <p:nvPr/>
        </p:nvSpPr>
        <p:spPr>
          <a:xfrm>
            <a:off x="1248720" y="3687107"/>
            <a:ext cx="970503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待发动机运转正常后，发动机温度达到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80℃</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以上，用手拨动节气门，从怠速到急加速，观察发动机的急加速性能，然后迅速松开节气门，注意发动机怠速是否熄火或工作不稳。通常急加速时，发动机会发出强劲且有节奏的轰鸣声。</a:t>
            </a:r>
          </a:p>
        </p:txBody>
      </p:sp>
    </p:spTree>
    <p:extLst>
      <p:ext uri="{BB962C8B-B14F-4D97-AF65-F5344CB8AC3E}">
        <p14:creationId xmlns:p14="http://schemas.microsoft.com/office/powerpoint/2010/main" val="138506561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606896"/>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5.</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检查发动机曲轴箱窜气量</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077382"/>
            <a:ext cx="9705030" cy="170540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打开发动机曲轴箱通风出口，用手拨动节气门，逐渐加大发动机转速，观察曲轴箱的窜气量。正常发动机曲轴箱的窜气较少，无明显油气味，四缸发动机一般在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10~20L/min</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。若曲轴箱窜气量大于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60L/min</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，则曲轴箱通风系统不能保证曲轴箱的气体完全被排出，通风系统可能结胶堵塞，曲轴箱气体压力将增大，曲轴箱前后油封可能漏油，表明此发动机已需要大修。</a:t>
            </a:r>
          </a:p>
        </p:txBody>
      </p:sp>
    </p:spTree>
    <p:extLst>
      <p:ext uri="{BB962C8B-B14F-4D97-AF65-F5344CB8AC3E}">
        <p14:creationId xmlns:p14="http://schemas.microsoft.com/office/powerpoint/2010/main" val="223509056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606896"/>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6.</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检查排气颜色</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077382"/>
            <a:ext cx="9705030" cy="367517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正常的汽油发动机排出气体是无色的，在严寒的冬季可见白色的水汽；柴油发动机带负荷运转时，发动机排出气体一般是灰色的，负荷加重时，排气颜色会深一些。汽车排气常有三种不正常的烟雾。</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）冒黑烟。黑烟意味着燃油系统输出的燃油太多。</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）冒蓝烟。蓝烟意味着发动机烧机油，机油窜入燃烧室。</a:t>
            </a:r>
            <a:endParaRPr lang="en-US" altLang="zh-CN">
              <a:solidFill>
                <a:prstClr val="black">
                  <a:lumMod val="75000"/>
                  <a:lumOff val="25000"/>
                </a:prstClr>
              </a:solidFill>
              <a:latin typeface="+mn-ea"/>
            </a:endParaRP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）冒白烟。白烟意味着发动机烧自身冷却系统中的冷却液（防冻液和水）。</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）排气气流不平稳。将手放在距排气管排气口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10mm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左右处，感觉发动机怠速时排气气流的冲击。</a:t>
            </a:r>
          </a:p>
        </p:txBody>
      </p:sp>
    </p:spTree>
    <p:extLst>
      <p:ext uri="{BB962C8B-B14F-4D97-AF65-F5344CB8AC3E}">
        <p14:creationId xmlns:p14="http://schemas.microsoft.com/office/powerpoint/2010/main" val="137401549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检查离合器的工作状况</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3133725"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2.3.3</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汽车路试检查 </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90144"/>
            <a:ext cx="9714555" cy="276723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按正常汽车起步方法操纵汽车，使汽车挂挡平稳起步，检查离合器工作情况。</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正常情况下，离合器应该是接合平稳，分离彻底，工作时无异响、抖动和不正常打滑等现象。踏板自由行程符合汽车技术条件的有关规定，一般为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30~45mm</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。自由行程太小，说明离合器摩擦片磨损严重。离合器踏板力应与该型号汽车的踏板力相适应，各种汽车的离合器踏板力不应大于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300N</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如果离合器发抖或有异响，说明离合器内部有零件损坏现象，应立即结束路试。</a:t>
            </a:r>
          </a:p>
        </p:txBody>
      </p:sp>
    </p:spTree>
    <p:extLst>
      <p:ext uri="{BB962C8B-B14F-4D97-AF65-F5344CB8AC3E}">
        <p14:creationId xmlns:p14="http://schemas.microsoft.com/office/powerpoint/2010/main" val="387117819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816446"/>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检查变速器的工作状况</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420282"/>
            <a:ext cx="9705030" cy="219784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从起步加速到高速挡，再由高速挡减至低速挡，检查变速器换挡是否轻便灵活，是否有异响，互锁和自锁装置是否有效，是否有乱挡或掉挡，换挡时变速杆不得与其他部件干涉。</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换挡时，变速器齿轮发响，表明变速器换挡困难，这是变速器常见的故障现象。一般是由换挡联动机构失调，或换挡拨叉变形或锈蚀，或同步器损坏所致。对于变速传动机构不当或锈蚀，尤其是远程换挡机构，只需重新调整。对于同步器损坏，则需要更换同步器，费用较高。</a:t>
            </a:r>
          </a:p>
        </p:txBody>
      </p:sp>
    </p:spTree>
    <p:extLst>
      <p:ext uri="{BB962C8B-B14F-4D97-AF65-F5344CB8AC3E}">
        <p14:creationId xmlns:p14="http://schemas.microsoft.com/office/powerpoint/2010/main" val="454254199"/>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134532"/>
            <a:ext cx="9705030" cy="219784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在汽车行驶过程中，急速踩下加速踏板或汽车受到冲击时，变速杆自行回到空挡，即为掉挡。当变速器出现掉挡时，说明变速器内部磨损严重，需要更换磨损的零件，才能恢复正常的性能。</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在路试中，在换挡后出现变速杆发抖现象，表明汽车变速器使用时间很长，变速器的操纵机构的各个铰链处磨损松旷，使变速杆处的间隙过大。</a:t>
            </a:r>
          </a:p>
        </p:txBody>
      </p:sp>
    </p:spTree>
    <p:extLst>
      <p:ext uri="{BB962C8B-B14F-4D97-AF65-F5344CB8AC3E}">
        <p14:creationId xmlns:p14="http://schemas.microsoft.com/office/powerpoint/2010/main" val="188705192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816446"/>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检查汽车动力性</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420282"/>
            <a:ext cx="9705030" cy="310578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汽车动力性能最常见的指标是从静态加速至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100km/h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的所需时间和最高车速，其中前者是最具意义的动力性能指标和国际流行的小客车动力性能指标。</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起步后，加速行驶，猛踩加速踏板，检查汽车的加速性能。通常，急加速时，发动机发出强劲的轰鸣声，车速迅速提升。各种汽车设计时的加速性能不尽相同，就轿车而言，一般发动机排量越大，加速性能就越好，有经验的汽车评估人员，能够了解各种常见车型的 加速性能，通过路试能够检查出被检汽车的加速性能与正常的该型号汽车加速性能的差距。</a:t>
            </a:r>
          </a:p>
          <a:p>
            <a:pPr marL="0" marR="0" lvl="0" indent="457200" algn="just" defTabSz="914400" rtl="0" eaLnBrk="1" fontAlgn="auto" latinLnBrk="0" hangingPunct="1">
              <a:lnSpc>
                <a:spcPct val="150000"/>
              </a:lnSpc>
              <a:spcBef>
                <a:spcPts val="60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287730885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134532"/>
            <a:ext cx="9705030" cy="2274790"/>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检查汽车的爬坡性能，检查汽车在相应的坡道上，使用相应挡位时的动力性能，是否与经验值相近，感觉是否正常。</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检查汽车是否能够达到原设计车速，如果达不到，估计一下差距大小。</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如果汽车提速慢，最高车速与原车设计值差距较大，上坡无力，则说明车辆动力性能差，是一辆“老爷车”。</a:t>
            </a:r>
          </a:p>
        </p:txBody>
      </p:sp>
    </p:spTree>
    <p:extLst>
      <p:ext uri="{BB962C8B-B14F-4D97-AF65-F5344CB8AC3E}">
        <p14:creationId xmlns:p14="http://schemas.microsoft.com/office/powerpoint/2010/main" val="341588274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816446"/>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4.</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检查汽车制动性能</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420282"/>
            <a:ext cx="9705030" cy="3182731"/>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汽车起步后，先点一下制动，检查是否有制动；将车加速至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20km/h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做一次紧急制动，检查制动是否可靠，有无跑偏、甩尾现象；再将车加速至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50km/h</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，先用点刹的方法检查汽车是否立即减速、是否跑偏；再用紧急制动的方法检查制动距离和跑偏量。</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当踩下制动踏板时，若制动踏板或制动鼓发出冲击或尖叫声，则表明制动摩擦片可能磨损，路试结束后应检查制动摩擦片的厚度。</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若踩下制动踏板有海绵感，则说明制动管路进入空气，或制动系统某处有泄漏，应立即停止路试。</a:t>
            </a:r>
          </a:p>
        </p:txBody>
      </p:sp>
    </p:spTree>
    <p:extLst>
      <p:ext uri="{BB962C8B-B14F-4D97-AF65-F5344CB8AC3E}">
        <p14:creationId xmlns:p14="http://schemas.microsoft.com/office/powerpoint/2010/main" val="56094385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816446"/>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5.</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检查汽车行驶稳定性</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420282"/>
            <a:ext cx="9705030" cy="310578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汽车以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50km/h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左右中速直线行驶，双手松开转向盘，观察汽车行驶状况。此时，汽车应该仍然直线行驶并且不明显地转到另一边。无论汽车转向哪一边，都说明汽车的转向轮定位不准，或车身、悬架变形。</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汽车以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90km/h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以上高速行驶，观察转向盘有无摆动现象，即所谓的“汽车摆头”。若汽车有高速摆头现象，通常意味着存在严重的车轮不平衡或不对中问题。汽车摆头时，前轮左右摇摆沿波形前进，严重破坏了汽车的平顺性，直接影响汽车的行驶安全，增大了轮胎的磨损，使汽车只能以较低的速度前进。</a:t>
            </a:r>
          </a:p>
        </p:txBody>
      </p:sp>
    </p:spTree>
    <p:extLst>
      <p:ext uri="{BB962C8B-B14F-4D97-AF65-F5344CB8AC3E}">
        <p14:creationId xmlns:p14="http://schemas.microsoft.com/office/powerpoint/2010/main" val="253709948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6">
            <a:extLst>
              <a:ext uri="{FF2B5EF4-FFF2-40B4-BE49-F238E27FC236}">
                <a16:creationId xmlns:a16="http://schemas.microsoft.com/office/drawing/2014/main" id="{D6BC97C7-6281-4627-83BA-7E3C28D9908C}"/>
              </a:ext>
            </a:extLst>
          </p:cNvPr>
          <p:cNvSpPr>
            <a:spLocks/>
          </p:cNvSpPr>
          <p:nvPr/>
        </p:nvSpPr>
        <p:spPr bwMode="auto">
          <a:xfrm>
            <a:off x="0" y="188"/>
            <a:ext cx="7653036" cy="4358589"/>
          </a:xfrm>
          <a:custGeom>
            <a:avLst/>
            <a:gdLst>
              <a:gd name="T0" fmla="*/ 2665 w 2665"/>
              <a:gd name="T1" fmla="*/ 0 h 1127"/>
              <a:gd name="T2" fmla="*/ 0 w 2665"/>
              <a:gd name="T3" fmla="*/ 0 h 1127"/>
              <a:gd name="T4" fmla="*/ 652 w 2665"/>
              <a:gd name="T5" fmla="*/ 1127 h 1127"/>
              <a:gd name="T6" fmla="*/ 2665 w 2665"/>
              <a:gd name="T7" fmla="*/ 0 h 1127"/>
              <a:gd name="connsiteX0" fmla="*/ 10000 w 10000"/>
              <a:gd name="connsiteY0" fmla="*/ 0 h 13164"/>
              <a:gd name="connsiteX1" fmla="*/ 0 w 10000"/>
              <a:gd name="connsiteY1" fmla="*/ 0 h 13164"/>
              <a:gd name="connsiteX2" fmla="*/ 16 w 10000"/>
              <a:gd name="connsiteY2" fmla="*/ 13164 h 13164"/>
              <a:gd name="connsiteX3" fmla="*/ 10000 w 10000"/>
              <a:gd name="connsiteY3" fmla="*/ 0 h 13164"/>
            </a:gdLst>
            <a:ahLst/>
            <a:cxnLst>
              <a:cxn ang="0">
                <a:pos x="connsiteX0" y="connsiteY0"/>
              </a:cxn>
              <a:cxn ang="0">
                <a:pos x="connsiteX1" y="connsiteY1"/>
              </a:cxn>
              <a:cxn ang="0">
                <a:pos x="connsiteX2" y="connsiteY2"/>
              </a:cxn>
              <a:cxn ang="0">
                <a:pos x="connsiteX3" y="connsiteY3"/>
              </a:cxn>
            </a:cxnLst>
            <a:rect l="l" t="t" r="r" b="b"/>
            <a:pathLst>
              <a:path w="10000" h="13164">
                <a:moveTo>
                  <a:pt x="10000" y="0"/>
                </a:moveTo>
                <a:lnTo>
                  <a:pt x="0" y="0"/>
                </a:lnTo>
                <a:cubicBezTo>
                  <a:pt x="5" y="4388"/>
                  <a:pt x="11" y="8776"/>
                  <a:pt x="16" y="13164"/>
                </a:cubicBezTo>
                <a:lnTo>
                  <a:pt x="1000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3" name="任意多边形 2">
            <a:extLst>
              <a:ext uri="{FF2B5EF4-FFF2-40B4-BE49-F238E27FC236}">
                <a16:creationId xmlns:a16="http://schemas.microsoft.com/office/drawing/2014/main" id="{5A21793E-C677-4685-BC31-B2C674B373FC}"/>
              </a:ext>
            </a:extLst>
          </p:cNvPr>
          <p:cNvSpPr>
            <a:spLocks/>
          </p:cNvSpPr>
          <p:nvPr/>
        </p:nvSpPr>
        <p:spPr bwMode="auto">
          <a:xfrm>
            <a:off x="0" y="188"/>
            <a:ext cx="5976726" cy="6857624"/>
          </a:xfrm>
          <a:custGeom>
            <a:avLst/>
            <a:gdLst>
              <a:gd name="connsiteX0" fmla="*/ 0 w 6303578"/>
              <a:gd name="connsiteY0" fmla="*/ 5940123 h 7232650"/>
              <a:gd name="connsiteX1" fmla="*/ 707864 w 6303578"/>
              <a:gd name="connsiteY1" fmla="*/ 7232650 h 7232650"/>
              <a:gd name="connsiteX2" fmla="*/ 0 w 6303578"/>
              <a:gd name="connsiteY2" fmla="*/ 7232650 h 7232650"/>
              <a:gd name="connsiteX3" fmla="*/ 0 w 6303578"/>
              <a:gd name="connsiteY3" fmla="*/ 0 h 7232650"/>
              <a:gd name="connsiteX4" fmla="*/ 2087752 w 6303578"/>
              <a:gd name="connsiteY4" fmla="*/ 0 h 7232650"/>
              <a:gd name="connsiteX5" fmla="*/ 6303578 w 6303578"/>
              <a:gd name="connsiteY5" fmla="*/ 7232650 h 7232650"/>
              <a:gd name="connsiteX6" fmla="*/ 707865 w 6303578"/>
              <a:gd name="connsiteY6" fmla="*/ 7232650 h 7232650"/>
              <a:gd name="connsiteX7" fmla="*/ 0 w 6303578"/>
              <a:gd name="connsiteY7" fmla="*/ 5940123 h 723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3578" h="7232650">
                <a:moveTo>
                  <a:pt x="0" y="5940123"/>
                </a:moveTo>
                <a:lnTo>
                  <a:pt x="707864" y="7232650"/>
                </a:lnTo>
                <a:lnTo>
                  <a:pt x="0" y="7232650"/>
                </a:lnTo>
                <a:close/>
                <a:moveTo>
                  <a:pt x="0" y="0"/>
                </a:moveTo>
                <a:lnTo>
                  <a:pt x="2087752" y="0"/>
                </a:lnTo>
                <a:lnTo>
                  <a:pt x="6303578" y="7232650"/>
                </a:lnTo>
                <a:lnTo>
                  <a:pt x="707865" y="7232650"/>
                </a:lnTo>
                <a:lnTo>
                  <a:pt x="0" y="5940123"/>
                </a:lnTo>
                <a:close/>
              </a:path>
            </a:pathLst>
          </a:custGeom>
          <a:blipFill dpi="0" rotWithShape="1">
            <a:blip r:embed="rId2"/>
            <a:srcRect/>
            <a:stretch>
              <a:fillRect l="-126889" t="-4876" r="-3817" b="-8236"/>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4" name="文本框 13">
            <a:extLst>
              <a:ext uri="{FF2B5EF4-FFF2-40B4-BE49-F238E27FC236}">
                <a16:creationId xmlns:a16="http://schemas.microsoft.com/office/drawing/2014/main" id="{97572AEB-66B1-45DE-AD83-9ACB6121D303}"/>
              </a:ext>
            </a:extLst>
          </p:cNvPr>
          <p:cNvSpPr txBox="1"/>
          <p:nvPr/>
        </p:nvSpPr>
        <p:spPr>
          <a:xfrm>
            <a:off x="5035062" y="3032517"/>
            <a:ext cx="6190145" cy="1569660"/>
          </a:xfrm>
          <a:prstGeom prst="rect">
            <a:avLst/>
          </a:prstGeom>
          <a:noFill/>
        </p:spPr>
        <p:txBody>
          <a:bodyPr wrap="square" rtlCol="0">
            <a:spAutoFit/>
          </a:bodyPr>
          <a:lstStyle/>
          <a:p>
            <a:pPr algn="r"/>
            <a:r>
              <a:rPr lang="zh-CN" altLang="en-US" sz="4800" b="1">
                <a:solidFill>
                  <a:srgbClr val="044491"/>
                </a:solidFill>
                <a:latin typeface="+mj-ea"/>
                <a:ea typeface="+mj-ea"/>
              </a:rPr>
              <a:t>汽车参数与性能</a:t>
            </a:r>
          </a:p>
          <a:p>
            <a:pPr algn="r"/>
            <a:r>
              <a:rPr lang="zh-CN" altLang="en-US" sz="4800" b="1">
                <a:solidFill>
                  <a:srgbClr val="044491"/>
                </a:solidFill>
                <a:latin typeface="+mj-ea"/>
                <a:ea typeface="+mj-ea"/>
              </a:rPr>
              <a:t>指标识读</a:t>
            </a:r>
            <a:endParaRPr lang="zh-CN" altLang="en-US" sz="4800" b="1" dirty="0">
              <a:solidFill>
                <a:srgbClr val="044491"/>
              </a:solidFill>
              <a:latin typeface="+mj-ea"/>
              <a:ea typeface="+mj-ea"/>
            </a:endParaRPr>
          </a:p>
        </p:txBody>
      </p:sp>
      <p:sp>
        <p:nvSpPr>
          <p:cNvPr id="6" name="文本框 5">
            <a:extLst>
              <a:ext uri="{FF2B5EF4-FFF2-40B4-BE49-F238E27FC236}">
                <a16:creationId xmlns:a16="http://schemas.microsoft.com/office/drawing/2014/main" id="{AC35781B-4921-4EC0-A820-26835FF9C2FD}"/>
              </a:ext>
            </a:extLst>
          </p:cNvPr>
          <p:cNvSpPr txBox="1"/>
          <p:nvPr/>
        </p:nvSpPr>
        <p:spPr>
          <a:xfrm>
            <a:off x="7860323" y="1758946"/>
            <a:ext cx="3364884" cy="830997"/>
          </a:xfrm>
          <a:prstGeom prst="rect">
            <a:avLst/>
          </a:prstGeom>
          <a:noFill/>
        </p:spPr>
        <p:txBody>
          <a:bodyPr wrap="square" rtlCol="0">
            <a:spAutoFit/>
          </a:bodyPr>
          <a:lstStyle/>
          <a:p>
            <a:pPr algn="r"/>
            <a:r>
              <a:rPr lang="zh-CN" altLang="en-US" sz="4800" b="1">
                <a:solidFill>
                  <a:srgbClr val="044491"/>
                </a:solidFill>
                <a:latin typeface="+mj-ea"/>
                <a:ea typeface="+mj-ea"/>
              </a:rPr>
              <a:t>单元 </a:t>
            </a:r>
            <a:r>
              <a:rPr lang="en-US" altLang="zh-CN" sz="4800" b="1">
                <a:solidFill>
                  <a:srgbClr val="044491"/>
                </a:solidFill>
                <a:latin typeface="+mj-ea"/>
                <a:ea typeface="+mj-ea"/>
              </a:rPr>
              <a:t>1.1</a:t>
            </a:r>
            <a:endParaRPr lang="zh-CN" altLang="en-US" sz="4800" b="1" dirty="0">
              <a:solidFill>
                <a:srgbClr val="044491"/>
              </a:solidFill>
              <a:latin typeface="+mj-ea"/>
              <a:ea typeface="+mj-ea"/>
            </a:endParaRPr>
          </a:p>
        </p:txBody>
      </p:sp>
      <p:cxnSp>
        <p:nvCxnSpPr>
          <p:cNvPr id="7" name="直接连接符 6">
            <a:extLst>
              <a:ext uri="{FF2B5EF4-FFF2-40B4-BE49-F238E27FC236}">
                <a16:creationId xmlns:a16="http://schemas.microsoft.com/office/drawing/2014/main" id="{30ABF0E4-A38C-42B5-85BE-25A52B4B7EC7}"/>
              </a:ext>
            </a:extLst>
          </p:cNvPr>
          <p:cNvCxnSpPr>
            <a:cxnSpLocks/>
          </p:cNvCxnSpPr>
          <p:nvPr/>
        </p:nvCxnSpPr>
        <p:spPr>
          <a:xfrm>
            <a:off x="9668445" y="2894544"/>
            <a:ext cx="1467171" cy="0"/>
          </a:xfrm>
          <a:prstGeom prst="line">
            <a:avLst/>
          </a:prstGeom>
          <a:ln w="19050">
            <a:solidFill>
              <a:srgbClr val="044491"/>
            </a:solidFill>
          </a:ln>
        </p:spPr>
        <p:style>
          <a:lnRef idx="1">
            <a:schemeClr val="accent1"/>
          </a:lnRef>
          <a:fillRef idx="0">
            <a:schemeClr val="accent1"/>
          </a:fillRef>
          <a:effectRef idx="0">
            <a:schemeClr val="accent1"/>
          </a:effectRef>
          <a:fontRef idx="minor">
            <a:schemeClr val="tx1"/>
          </a:fontRef>
        </p:style>
      </p:cxnSp>
      <p:sp>
        <p:nvSpPr>
          <p:cNvPr id="2" name="等腰三角形 1">
            <a:extLst>
              <a:ext uri="{FF2B5EF4-FFF2-40B4-BE49-F238E27FC236}">
                <a16:creationId xmlns:a16="http://schemas.microsoft.com/office/drawing/2014/main" id="{FFAAA1FE-57AB-43B0-8328-D1E080695D85}"/>
              </a:ext>
            </a:extLst>
          </p:cNvPr>
          <p:cNvSpPr/>
          <p:nvPr/>
        </p:nvSpPr>
        <p:spPr>
          <a:xfrm>
            <a:off x="8648700" y="5372100"/>
            <a:ext cx="3683000" cy="1569660"/>
          </a:xfrm>
          <a:prstGeom prst="triangle">
            <a:avLst/>
          </a:prstGeom>
          <a:noFill/>
          <a:ln w="19050">
            <a:solidFill>
              <a:srgbClr val="0444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081967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134532"/>
            <a:ext cx="9705030" cy="310578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选择宽敞的路面，左右转动转向盘，检查转向是否灵活、轻便。若转向沉重，说明汽车转向机构各球头缺油或轮胎气压过低。对于带助力转向的汽车，转向沉重可能是动力转向泵和齿轮齿条磨损严重，要修理或更换转向齿条相当昂贵。动力转向问题有时还靠转向盘转动时的嘎吱声来识别，发出这种声音可能仅仅是转向油液面过低。</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转向盘最大自由转动量每侧不允许大于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（最高设计车速不小于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100km/h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的机动车）。若转向盘的自由转动量过大，意味着转向机构磨损严重，使转向盘的游动间隙过大，使转向不灵。</a:t>
            </a:r>
          </a:p>
        </p:txBody>
      </p:sp>
    </p:spTree>
    <p:extLst>
      <p:ext uri="{BB962C8B-B14F-4D97-AF65-F5344CB8AC3E}">
        <p14:creationId xmlns:p14="http://schemas.microsoft.com/office/powerpoint/2010/main" val="3728063136"/>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816446"/>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6.</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检查汽车行驶平顺性</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420282"/>
            <a:ext cx="9705030" cy="310578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将汽车开到粗糙、有凸起路面行驶，或通过铁轨、公路有伸缩接缝处，感觉汽车的平顺性和乘坐舒适性。通常汽车排量越大，行驶越平顺，但燃油消耗也越多。</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当汽车转弯或通过不平的路面时，倾听是否有从汽车前端发出忽大忽小的嘎吱声或低沉噪声，这可能是滑柱或减振器紧固装置松了，或轴衬磨损严重。汽车转弯时，若车身侧倾过大，则可能横向稳定杆衬套或减振器磨损严重。</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在前轮驱动汽车上，前面发出咯哒声、沉闷金属声、滴答声可能是等速万向节已磨损，需要维修，等速万向节维修费用昂贵，和变速器大修费用差不多。</a:t>
            </a:r>
          </a:p>
        </p:txBody>
      </p:sp>
    </p:spTree>
    <p:extLst>
      <p:ext uri="{BB962C8B-B14F-4D97-AF65-F5344CB8AC3E}">
        <p14:creationId xmlns:p14="http://schemas.microsoft.com/office/powerpoint/2010/main" val="1341757717"/>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816446"/>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7.</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检查汽车传动效率</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420282"/>
            <a:ext cx="9705030" cy="2274790"/>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在平坦的路面上，作汽车滑行试验。将汽车加速至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30km/h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左右，踏下离合器踏板，将变速器挂入空挡滑行，其滑行距离应不小于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220m</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。否则，汽车传动系的传动阻力大，传动效率低，油耗增大，动力不足。汽车越重，其滑行距离越远。初始车速越高，其滑行距离亦越远。</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将汽车加速至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40~60km/h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迅速抬起加速踏板，检查有无明显的金属撞击声，如果有说明传动系统间隙过大。</a:t>
            </a:r>
          </a:p>
        </p:txBody>
      </p:sp>
    </p:spTree>
    <p:extLst>
      <p:ext uri="{BB962C8B-B14F-4D97-AF65-F5344CB8AC3E}">
        <p14:creationId xmlns:p14="http://schemas.microsoft.com/office/powerpoint/2010/main" val="312638586"/>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606896"/>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8.</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检查风噪声</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077382"/>
            <a:ext cx="9705030" cy="178234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逐渐提高车速，使汽车高速行驶，倾听车外风噪声。风噪声过大，说明车门或车窗密封条变质损坏，或车门变形密封不严，尤其是整形后的事故车。</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通常，车速越高，风噪声越大。对于空气动力学好的汽车，其密封和隔音性能好，风噪声较小。而对于空气动力学较差的汽车，或整形后的事故车，风噪声一般较大。</a:t>
            </a:r>
          </a:p>
        </p:txBody>
      </p:sp>
      <p:grpSp>
        <p:nvGrpSpPr>
          <p:cNvPr id="8" name="组合 7">
            <a:extLst>
              <a:ext uri="{FF2B5EF4-FFF2-40B4-BE49-F238E27FC236}">
                <a16:creationId xmlns:a16="http://schemas.microsoft.com/office/drawing/2014/main" id="{208027BB-597F-460C-9CE9-63316DB9E488}"/>
              </a:ext>
            </a:extLst>
          </p:cNvPr>
          <p:cNvGrpSpPr/>
          <p:nvPr/>
        </p:nvGrpSpPr>
        <p:grpSpPr>
          <a:xfrm>
            <a:off x="1064400" y="3936674"/>
            <a:ext cx="7041959" cy="401827"/>
            <a:chOff x="1086366" y="2108013"/>
            <a:chExt cx="7041959" cy="401827"/>
          </a:xfrm>
          <a:noFill/>
        </p:grpSpPr>
        <p:cxnSp>
          <p:nvCxnSpPr>
            <p:cNvPr id="9" name="直接连接符 8">
              <a:extLst>
                <a:ext uri="{FF2B5EF4-FFF2-40B4-BE49-F238E27FC236}">
                  <a16:creationId xmlns:a16="http://schemas.microsoft.com/office/drawing/2014/main" id="{8DFF67E9-73E4-4A98-BFB5-3AA29F0E760A}"/>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a16="http://schemas.microsoft.com/office/drawing/2014/main" id="{4589A22A-2E8B-45CC-A701-26DCF8A36554}"/>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9.</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检查驻车制动</a:t>
              </a:r>
            </a:p>
          </p:txBody>
        </p:sp>
      </p:grpSp>
      <p:sp>
        <p:nvSpPr>
          <p:cNvPr id="11" name="文本框 10">
            <a:extLst>
              <a:ext uri="{FF2B5EF4-FFF2-40B4-BE49-F238E27FC236}">
                <a16:creationId xmlns:a16="http://schemas.microsoft.com/office/drawing/2014/main" id="{3D0A5113-9166-41C5-85B8-F9F816A1C076}"/>
              </a:ext>
            </a:extLst>
          </p:cNvPr>
          <p:cNvSpPr txBox="1"/>
          <p:nvPr/>
        </p:nvSpPr>
        <p:spPr>
          <a:xfrm>
            <a:off x="1248720" y="4407160"/>
            <a:ext cx="970503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选一坡路，将车停在坡中，拉上驻车制动，观察汽车是否停稳，有无滑溜现象。</a:t>
            </a:r>
          </a:p>
        </p:txBody>
      </p:sp>
    </p:spTree>
    <p:extLst>
      <p:ext uri="{BB962C8B-B14F-4D97-AF65-F5344CB8AC3E}">
        <p14:creationId xmlns:p14="http://schemas.microsoft.com/office/powerpoint/2010/main" val="312656806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自动变速器路试前的准备工作</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3971859"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2.3.4</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自动变速器的路试检查</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90144"/>
            <a:ext cx="9714555"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在道路试验之前，应先让汽车以中低速行驶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5~10min</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，让发动机和自动变速器都达到正常工作温度。</a:t>
            </a:r>
          </a:p>
        </p:txBody>
      </p:sp>
      <p:grpSp>
        <p:nvGrpSpPr>
          <p:cNvPr id="8" name="组合 7">
            <a:extLst>
              <a:ext uri="{FF2B5EF4-FFF2-40B4-BE49-F238E27FC236}">
                <a16:creationId xmlns:a16="http://schemas.microsoft.com/office/drawing/2014/main" id="{0815ACE1-B622-4792-A7DB-8F63BBB38819}"/>
              </a:ext>
            </a:extLst>
          </p:cNvPr>
          <p:cNvGrpSpPr/>
          <p:nvPr/>
        </p:nvGrpSpPr>
        <p:grpSpPr>
          <a:xfrm>
            <a:off x="1064400" y="3333209"/>
            <a:ext cx="7041959" cy="401827"/>
            <a:chOff x="1086366" y="2108013"/>
            <a:chExt cx="7041959" cy="401827"/>
          </a:xfrm>
          <a:noFill/>
        </p:grpSpPr>
        <p:cxnSp>
          <p:nvCxnSpPr>
            <p:cNvPr id="9" name="直接连接符 8">
              <a:extLst>
                <a:ext uri="{FF2B5EF4-FFF2-40B4-BE49-F238E27FC236}">
                  <a16:creationId xmlns:a16="http://schemas.microsoft.com/office/drawing/2014/main" id="{626E6E99-D263-46A8-8671-FFB298B24350}"/>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a16="http://schemas.microsoft.com/office/drawing/2014/main" id="{BA283762-275F-4213-B91C-D5DB72668C4B}"/>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检查自动变速器升挡</a:t>
              </a:r>
            </a:p>
          </p:txBody>
        </p:sp>
      </p:grpSp>
      <p:sp>
        <p:nvSpPr>
          <p:cNvPr id="11" name="文本框 10">
            <a:extLst>
              <a:ext uri="{FF2B5EF4-FFF2-40B4-BE49-F238E27FC236}">
                <a16:creationId xmlns:a16="http://schemas.microsoft.com/office/drawing/2014/main" id="{62374A14-8D17-4FD1-B7B2-B4E54BC5C1F6}"/>
              </a:ext>
            </a:extLst>
          </p:cNvPr>
          <p:cNvSpPr txBox="1"/>
          <p:nvPr/>
        </p:nvSpPr>
        <p:spPr>
          <a:xfrm>
            <a:off x="1248720" y="3803695"/>
            <a:ext cx="9714555" cy="219784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将操纵手柄拨至前进挡（</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D</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）位置，踩下节气门踏板，使节气门保持在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1/2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开度左右，让汽车起步加速，检查自动变速器的升挡情况。自动变速器在升挡时发动机会有瞬时的转速下降，同时车身有轻微的闯动感。正常情况下，随着车速的升高，试车者应能感觉到自动变速器能顺利地由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挡升入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挡，随后再由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挡升入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挡，最后升入超速挡。若自动变速器不能升入高挡（</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挡或超速挡），说明控制系统或换挡执行元件有故障。</a:t>
            </a:r>
          </a:p>
        </p:txBody>
      </p:sp>
    </p:spTree>
    <p:extLst>
      <p:ext uri="{BB962C8B-B14F-4D97-AF65-F5344CB8AC3E}">
        <p14:creationId xmlns:p14="http://schemas.microsoft.com/office/powerpoint/2010/main" val="141116670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368771"/>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检查自动变速器升挡车速</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1972607"/>
            <a:ext cx="9705030" cy="427533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将操纵手柄拨至前进挡（</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D</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）位置，踩下节气门踏板，并使节气门保持在某一固定开度，让汽车加速。当察觉到自动变速器升挡时，记下升挡车速。一般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挡自动变速器在节气门开度保持在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1/2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时，由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挡升至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挡的升挡车速为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25~35km/h</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，由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挡升至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挡的升挡车速为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55~70km/h</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，由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挡升至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挡（超速挡）的升挡车速为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90~120km/h</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由于升挡车速和节气门开度有很大的关系，即节气门开度不同时，升挡车速也不同，而且不同车型的自动变速器各挡位传动比的大小都不相同，其升挡车速也不完全一样，因此，只要升挡车速基本保持在上述范围内，而且汽车行驶中加速良好，无明显的换挡冲击，都可认为其升挡车速基本正常。若汽车行驶中加速无力，升挡车速明显低于上述范围，说明升挡车速过低（即过早升挡）；若汽车行驶中有明显的换挡冲击，升挡车速明显高于上述范围，说明升挡车速过高（即太迟升挡）。</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428999002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368771"/>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4.</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检查自动变速器升挡时发动机转速</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1972607"/>
            <a:ext cx="9705030" cy="427533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有发动机转速表的汽车在做自动变速器道路试验时，应注意观察汽车行驶中发动机转速变化的情况。它是判断自动变速器工作是否正常的重要依据之一。在正常情况下，若自动变速器处于经济模式或普通模式，节气门保持在低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1/2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开度范围内，则在汽车由起步加速直至升入高速挡的整个行驶过程中，发动机转速都低于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3000r/min</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。通常在加速至即将升挡时发动机转速可达到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2500~3000r/min</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，在刚刚升挡后的短时间内发动机转速下降至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2000r/min</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左右，如果在整个行驶过程中发动机转速始终过低，加速至升挡时仍低于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2000r/min</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，说明升挡时间过早或发动机动力不足；如果在行驶过程中发动机转速始终偏高，升挡前后的转速在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2500~3500r/min</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，而且换挡冲击明显，说明升挡时间过迟；如果在行驶过程中发动机转速过高，经常高于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3000r/min</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，在加速时达到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4000~5000r/min</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，甚至更高，则说明自动变速器的换挡执行元件（离合器或制动器）打滑，需要自动变速器拆修。</a:t>
            </a:r>
          </a:p>
        </p:txBody>
      </p:sp>
    </p:spTree>
    <p:extLst>
      <p:ext uri="{BB962C8B-B14F-4D97-AF65-F5344CB8AC3E}">
        <p14:creationId xmlns:p14="http://schemas.microsoft.com/office/powerpoint/2010/main" val="2268128006"/>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2111721"/>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5.</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检查自动变速器换挡质量</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715557"/>
            <a:ext cx="9705030" cy="170540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换挡质量的检查内容主要是检查有无换挡冲击。正常的自动变速器只能有不太明显的换挡冲击，特别是电子控制自动变速器的换挡冲击十分微弱。若换挡冲击太大，说明自动变速器的控制系统或换挡执行元件有故障，其原因可能是油路油压过高或换挡执行元件打滑，自动变速器有故障需要维修。</a:t>
            </a:r>
          </a:p>
        </p:txBody>
      </p:sp>
    </p:spTree>
    <p:extLst>
      <p:ext uri="{BB962C8B-B14F-4D97-AF65-F5344CB8AC3E}">
        <p14:creationId xmlns:p14="http://schemas.microsoft.com/office/powerpoint/2010/main" val="956289859"/>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grpSp>
        <p:nvGrpSpPr>
          <p:cNvPr id="7" name="组合 6">
            <a:extLst>
              <a:ext uri="{FF2B5EF4-FFF2-40B4-BE49-F238E27FC236}">
                <a16:creationId xmlns:a16="http://schemas.microsoft.com/office/drawing/2014/main" id="{1FCA85D1-A45E-4765-9806-2FE070F0BCC2}"/>
              </a:ext>
            </a:extLst>
          </p:cNvPr>
          <p:cNvGrpSpPr/>
          <p:nvPr/>
        </p:nvGrpSpPr>
        <p:grpSpPr>
          <a:xfrm>
            <a:off x="1064400" y="2045046"/>
            <a:ext cx="7041959" cy="401827"/>
            <a:chOff x="1086366" y="2108013"/>
            <a:chExt cx="7041959" cy="401827"/>
          </a:xfrm>
          <a:noFill/>
        </p:grpSpPr>
        <p:cxnSp>
          <p:nvCxnSpPr>
            <p:cNvPr id="8" name="直接连接符 7">
              <a:extLst>
                <a:ext uri="{FF2B5EF4-FFF2-40B4-BE49-F238E27FC236}">
                  <a16:creationId xmlns:a16="http://schemas.microsoft.com/office/drawing/2014/main" id="{8401E6EF-FBC7-4664-9449-09A2B83E771F}"/>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id="{694796B6-EC2C-4A9B-81B2-0127D0CEE044}"/>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6.</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检查自动变速器的锁止离合器工作状况</a:t>
              </a:r>
            </a:p>
          </p:txBody>
        </p:sp>
      </p:grpSp>
      <p:sp>
        <p:nvSpPr>
          <p:cNvPr id="10" name="文本框 9">
            <a:extLst>
              <a:ext uri="{FF2B5EF4-FFF2-40B4-BE49-F238E27FC236}">
                <a16:creationId xmlns:a16="http://schemas.microsoft.com/office/drawing/2014/main" id="{28054DCF-3D1E-4F00-AF2B-E5773A7F84A5}"/>
              </a:ext>
            </a:extLst>
          </p:cNvPr>
          <p:cNvSpPr txBox="1"/>
          <p:nvPr/>
        </p:nvSpPr>
        <p:spPr>
          <a:xfrm>
            <a:off x="1248720" y="2648882"/>
            <a:ext cx="9705030" cy="212090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自动变速器的变矩器中的锁止离合器工作是否正常也可以采用道路试验的方法进行检查。试验中，让汽车加速至超速挡，以高于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80km/h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的车速行驶，并让节气门开度保持在低于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1/2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的位置，使变矩器进入锁止状态。此时，快速将节气门踏板踩下至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2/3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开度，同时检查发动机转速的变化情况。若发动机转速没有太大变化，说明锁止离合器处于接合状态；反之，若发动机转速升高很多，则表明锁止离合器没有接合，其原因通常是锁止控制系统有故障。</a:t>
            </a:r>
          </a:p>
        </p:txBody>
      </p:sp>
    </p:spTree>
    <p:extLst>
      <p:ext uri="{BB962C8B-B14F-4D97-AF65-F5344CB8AC3E}">
        <p14:creationId xmlns:p14="http://schemas.microsoft.com/office/powerpoint/2010/main" val="112349439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grpSp>
        <p:nvGrpSpPr>
          <p:cNvPr id="7" name="组合 6">
            <a:extLst>
              <a:ext uri="{FF2B5EF4-FFF2-40B4-BE49-F238E27FC236}">
                <a16:creationId xmlns:a16="http://schemas.microsoft.com/office/drawing/2014/main" id="{1FCA85D1-A45E-4765-9806-2FE070F0BCC2}"/>
              </a:ext>
            </a:extLst>
          </p:cNvPr>
          <p:cNvGrpSpPr/>
          <p:nvPr/>
        </p:nvGrpSpPr>
        <p:grpSpPr>
          <a:xfrm>
            <a:off x="1064400" y="2045046"/>
            <a:ext cx="7041959" cy="401827"/>
            <a:chOff x="1086366" y="2108013"/>
            <a:chExt cx="7041959" cy="401827"/>
          </a:xfrm>
          <a:noFill/>
        </p:grpSpPr>
        <p:cxnSp>
          <p:nvCxnSpPr>
            <p:cNvPr id="8" name="直接连接符 7">
              <a:extLst>
                <a:ext uri="{FF2B5EF4-FFF2-40B4-BE49-F238E27FC236}">
                  <a16:creationId xmlns:a16="http://schemas.microsoft.com/office/drawing/2014/main" id="{8401E6EF-FBC7-4664-9449-09A2B83E771F}"/>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id="{694796B6-EC2C-4A9B-81B2-0127D0CEE044}"/>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7.</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检查发动机制动功能</a:t>
              </a:r>
            </a:p>
          </p:txBody>
        </p:sp>
      </p:grpSp>
      <p:sp>
        <p:nvSpPr>
          <p:cNvPr id="10" name="文本框 9">
            <a:extLst>
              <a:ext uri="{FF2B5EF4-FFF2-40B4-BE49-F238E27FC236}">
                <a16:creationId xmlns:a16="http://schemas.microsoft.com/office/drawing/2014/main" id="{28054DCF-3D1E-4F00-AF2B-E5773A7F84A5}"/>
              </a:ext>
            </a:extLst>
          </p:cNvPr>
          <p:cNvSpPr txBox="1"/>
          <p:nvPr/>
        </p:nvSpPr>
        <p:spPr>
          <a:xfrm>
            <a:off x="1248720" y="2648882"/>
            <a:ext cx="9705030" cy="170540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检查自动变速器有无发动机制动作用时，应将操纵手柄拨至低挡（</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S</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L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或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）位置，在汽车以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挡或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挡行驶时，突然松开节气门踏板，检查是否有发动机制动作用。若松开节气门踏板后车速立即随之下降，说明有发动机制动作用；否则，说明控制系统或前进强制离合器有故障。</a:t>
            </a:r>
          </a:p>
        </p:txBody>
      </p:sp>
    </p:spTree>
    <p:extLst>
      <p:ext uri="{BB962C8B-B14F-4D97-AF65-F5344CB8AC3E}">
        <p14:creationId xmlns:p14="http://schemas.microsoft.com/office/powerpoint/2010/main" val="410951037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检查机油油位</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2895600"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2.3.1</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路试前的准备</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90144"/>
            <a:ext cx="4780605" cy="29518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打开发动机舱盖，如图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2-3-1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所示抽出机油尺，将机油尺用抹布擦净油迹后，插入机油尺导孔，拔出查看。油位在上下刻线之间，即为合适。如果超出上刻线，应放出机油；如果低于下刻线，可从加油口处添加，待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10min</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后，再次检查油位。补充时应严格注意清洁并检查是否有渗漏现象。</a:t>
            </a:r>
          </a:p>
        </p:txBody>
      </p:sp>
      <p:grpSp>
        <p:nvGrpSpPr>
          <p:cNvPr id="10" name="组合 9">
            <a:extLst>
              <a:ext uri="{FF2B5EF4-FFF2-40B4-BE49-F238E27FC236}">
                <a16:creationId xmlns:a16="http://schemas.microsoft.com/office/drawing/2014/main" id="{70393D17-FAE6-420D-805E-41F547E93E78}"/>
              </a:ext>
            </a:extLst>
          </p:cNvPr>
          <p:cNvGrpSpPr/>
          <p:nvPr/>
        </p:nvGrpSpPr>
        <p:grpSpPr>
          <a:xfrm>
            <a:off x="6325400" y="2390144"/>
            <a:ext cx="3819523" cy="3212709"/>
            <a:chOff x="6277775" y="1787893"/>
            <a:chExt cx="3819523" cy="3212709"/>
          </a:xfrm>
        </p:grpSpPr>
        <p:pic>
          <p:nvPicPr>
            <p:cNvPr id="6" name="图片 5">
              <a:extLst>
                <a:ext uri="{FF2B5EF4-FFF2-40B4-BE49-F238E27FC236}">
                  <a16:creationId xmlns:a16="http://schemas.microsoft.com/office/drawing/2014/main" id="{1B8F47D0-8094-47A5-BD2C-468912EC9B20}"/>
                </a:ext>
              </a:extLst>
            </p:cNvPr>
            <p:cNvPicPr>
              <a:picLocks noChangeAspect="1"/>
            </p:cNvPicPr>
            <p:nvPr/>
          </p:nvPicPr>
          <p:blipFill>
            <a:blip r:embed="rId3"/>
            <a:stretch>
              <a:fillRect/>
            </a:stretch>
          </p:blipFill>
          <p:spPr>
            <a:xfrm>
              <a:off x="7001037" y="4638697"/>
              <a:ext cx="2590476" cy="361905"/>
            </a:xfrm>
            <a:prstGeom prst="rect">
              <a:avLst/>
            </a:prstGeom>
          </p:spPr>
        </p:pic>
        <p:pic>
          <p:nvPicPr>
            <p:cNvPr id="9" name="图片 8">
              <a:extLst>
                <a:ext uri="{FF2B5EF4-FFF2-40B4-BE49-F238E27FC236}">
                  <a16:creationId xmlns:a16="http://schemas.microsoft.com/office/drawing/2014/main" id="{46BD72CB-8B16-4C87-A17B-9EF3C4ACE217}"/>
                </a:ext>
              </a:extLst>
            </p:cNvPr>
            <p:cNvPicPr>
              <a:picLocks noChangeAspect="1"/>
            </p:cNvPicPr>
            <p:nvPr/>
          </p:nvPicPr>
          <p:blipFill>
            <a:blip r:embed="rId4"/>
            <a:stretch>
              <a:fillRect/>
            </a:stretch>
          </p:blipFill>
          <p:spPr>
            <a:xfrm>
              <a:off x="6277775" y="1787893"/>
              <a:ext cx="3819523" cy="2850804"/>
            </a:xfrm>
            <a:prstGeom prst="rect">
              <a:avLst/>
            </a:prstGeom>
          </p:spPr>
        </p:pic>
      </p:grpSp>
    </p:spTree>
    <p:extLst>
      <p:ext uri="{BB962C8B-B14F-4D97-AF65-F5344CB8AC3E}">
        <p14:creationId xmlns:p14="http://schemas.microsoft.com/office/powerpoint/2010/main" val="392666072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grpSp>
        <p:nvGrpSpPr>
          <p:cNvPr id="7" name="组合 6">
            <a:extLst>
              <a:ext uri="{FF2B5EF4-FFF2-40B4-BE49-F238E27FC236}">
                <a16:creationId xmlns:a16="http://schemas.microsoft.com/office/drawing/2014/main" id="{1FCA85D1-A45E-4765-9806-2FE070F0BCC2}"/>
              </a:ext>
            </a:extLst>
          </p:cNvPr>
          <p:cNvGrpSpPr/>
          <p:nvPr/>
        </p:nvGrpSpPr>
        <p:grpSpPr>
          <a:xfrm>
            <a:off x="1064400" y="2045046"/>
            <a:ext cx="7041959" cy="401827"/>
            <a:chOff x="1086366" y="2108013"/>
            <a:chExt cx="7041959" cy="401827"/>
          </a:xfrm>
          <a:noFill/>
        </p:grpSpPr>
        <p:cxnSp>
          <p:nvCxnSpPr>
            <p:cNvPr id="8" name="直接连接符 7">
              <a:extLst>
                <a:ext uri="{FF2B5EF4-FFF2-40B4-BE49-F238E27FC236}">
                  <a16:creationId xmlns:a16="http://schemas.microsoft.com/office/drawing/2014/main" id="{8401E6EF-FBC7-4664-9449-09A2B83E771F}"/>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id="{694796B6-EC2C-4A9B-81B2-0127D0CEE044}"/>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8.</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检查自动变速器强制降挡功能</a:t>
              </a:r>
            </a:p>
          </p:txBody>
        </p:sp>
      </p:grpSp>
      <p:sp>
        <p:nvSpPr>
          <p:cNvPr id="10" name="文本框 9">
            <a:extLst>
              <a:ext uri="{FF2B5EF4-FFF2-40B4-BE49-F238E27FC236}">
                <a16:creationId xmlns:a16="http://schemas.microsoft.com/office/drawing/2014/main" id="{28054DCF-3D1E-4F00-AF2B-E5773A7F84A5}"/>
              </a:ext>
            </a:extLst>
          </p:cNvPr>
          <p:cNvSpPr txBox="1"/>
          <p:nvPr/>
        </p:nvSpPr>
        <p:spPr>
          <a:xfrm>
            <a:off x="1248720" y="2648882"/>
            <a:ext cx="9705030" cy="2613344"/>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检查自动变速器强制降挡功能时，应将操纵手柄拨至前进挡（</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D</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）位置，保持节气门开度为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1/3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左右，在以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挡、</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挡或超速挡行驶时突然将节气门踏板完全踩到底，检查自动变速器是否被强制降低一个挡位。在强制降挡时，发动机转速会突然上升至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4000r/min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左右，并随着加速升挡，转速逐渐下降。若踩下节气门踏板后没有出现强制降挡，说明强制降挡功能失效。若在强制降挡时发动机转速上升过高，达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5000~6000r/min</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，并在升挡时出现换挡冲击，则说明换挡执行元件打滑，自动变速器需要拆修。</a:t>
            </a:r>
          </a:p>
        </p:txBody>
      </p:sp>
    </p:spTree>
    <p:extLst>
      <p:ext uri="{BB962C8B-B14F-4D97-AF65-F5344CB8AC3E}">
        <p14:creationId xmlns:p14="http://schemas.microsoft.com/office/powerpoint/2010/main" val="60513124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2192975"/>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检查各部件温度</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3057459"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2.3.5</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路试后的检查</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834911"/>
            <a:ext cx="9714555" cy="178234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）检查油、冷却液温度。正常冷却液温度不应超过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90℃</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，机油温度不应高于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90℃</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，齿轮油温不应高于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85℃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）检查运动机件过热情况。查看制动鼓、轮毂、变速器壳、传动轴、中间轴轴承、驱动桥壳（特别是减速器壳）等，不应有过热现象。</a:t>
            </a:r>
          </a:p>
        </p:txBody>
      </p:sp>
    </p:spTree>
    <p:extLst>
      <p:ext uri="{BB962C8B-B14F-4D97-AF65-F5344CB8AC3E}">
        <p14:creationId xmlns:p14="http://schemas.microsoft.com/office/powerpoint/2010/main" val="268459135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grpSp>
        <p:nvGrpSpPr>
          <p:cNvPr id="7" name="组合 6">
            <a:extLst>
              <a:ext uri="{FF2B5EF4-FFF2-40B4-BE49-F238E27FC236}">
                <a16:creationId xmlns:a16="http://schemas.microsoft.com/office/drawing/2014/main" id="{1FCA85D1-A45E-4765-9806-2FE070F0BCC2}"/>
              </a:ext>
            </a:extLst>
          </p:cNvPr>
          <p:cNvGrpSpPr/>
          <p:nvPr/>
        </p:nvGrpSpPr>
        <p:grpSpPr>
          <a:xfrm>
            <a:off x="1064400" y="1559271"/>
            <a:ext cx="7041959" cy="401827"/>
            <a:chOff x="1086366" y="2108013"/>
            <a:chExt cx="7041959" cy="401827"/>
          </a:xfrm>
          <a:noFill/>
        </p:grpSpPr>
        <p:cxnSp>
          <p:nvCxnSpPr>
            <p:cNvPr id="8" name="直接连接符 7">
              <a:extLst>
                <a:ext uri="{FF2B5EF4-FFF2-40B4-BE49-F238E27FC236}">
                  <a16:creationId xmlns:a16="http://schemas.microsoft.com/office/drawing/2014/main" id="{8401E6EF-FBC7-4664-9449-09A2B83E771F}"/>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id="{694796B6-EC2C-4A9B-81B2-0127D0CEE044}"/>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检查“四漏”现象</a:t>
              </a:r>
            </a:p>
          </p:txBody>
        </p:sp>
      </p:grpSp>
      <p:sp>
        <p:nvSpPr>
          <p:cNvPr id="10" name="文本框 9">
            <a:extLst>
              <a:ext uri="{FF2B5EF4-FFF2-40B4-BE49-F238E27FC236}">
                <a16:creationId xmlns:a16="http://schemas.microsoft.com/office/drawing/2014/main" id="{28054DCF-3D1E-4F00-AF2B-E5773A7F84A5}"/>
              </a:ext>
            </a:extLst>
          </p:cNvPr>
          <p:cNvSpPr txBox="1"/>
          <p:nvPr/>
        </p:nvSpPr>
        <p:spPr>
          <a:xfrm>
            <a:off x="1248720" y="2163107"/>
            <a:ext cx="9705030" cy="3259675"/>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）在发动机运转及停车时散热器、水泵、气缸、缸盖、暖风装置及所有连接部位均无明显渗漏水现象。</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）机动车连续行驶距离不小于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10km</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，停车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5min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后观察不得有明显渗漏油现象。检查机油、变速器油、主减速器油、转向液压油、制动液、离合器油、液压悬架油等相关处有无泄漏。</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）检查汽车的进气系统、排气系统有无漏气现象。</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）检查发动机点火系统有无漏电现象。</a:t>
            </a:r>
          </a:p>
        </p:txBody>
      </p:sp>
    </p:spTree>
    <p:extLst>
      <p:ext uri="{BB962C8B-B14F-4D97-AF65-F5344CB8AC3E}">
        <p14:creationId xmlns:p14="http://schemas.microsoft.com/office/powerpoint/2010/main" val="175558691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a:extLst>
              <a:ext uri="{FF2B5EF4-FFF2-40B4-BE49-F238E27FC236}">
                <a16:creationId xmlns:a16="http://schemas.microsoft.com/office/drawing/2014/main" id="{D23F6AD7-4BF0-41CD-B193-1D4F95156F2E}"/>
              </a:ext>
            </a:extLst>
          </p:cNvPr>
          <p:cNvSpPr/>
          <p:nvPr/>
        </p:nvSpPr>
        <p:spPr>
          <a:xfrm>
            <a:off x="0" y="0"/>
            <a:ext cx="6880485" cy="6880485"/>
          </a:xfrm>
          <a:prstGeom prst="rtTriangle">
            <a:avLst/>
          </a:prstGeom>
          <a:blipFill dpi="0" rotWithShape="1">
            <a:blip r:embed="rId2"/>
            <a:srcRect/>
            <a:stretch>
              <a:fillRect l="-85702" t="-596" r="-2286" b="-5178"/>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5" name="任意多边形 2">
            <a:extLst>
              <a:ext uri="{FF2B5EF4-FFF2-40B4-BE49-F238E27FC236}">
                <a16:creationId xmlns:a16="http://schemas.microsoft.com/office/drawing/2014/main" id="{50EA4B7C-CD1C-4206-8894-32954F8D5FAB}"/>
              </a:ext>
            </a:extLst>
          </p:cNvPr>
          <p:cNvSpPr/>
          <p:nvPr/>
        </p:nvSpPr>
        <p:spPr>
          <a:xfrm rot="5400000" flipV="1">
            <a:off x="675384" y="-15772"/>
            <a:ext cx="4576893" cy="4576893"/>
          </a:xfrm>
          <a:custGeom>
            <a:avLst/>
            <a:gdLst>
              <a:gd name="connsiteX0" fmla="*/ 0 w 4343400"/>
              <a:gd name="connsiteY0" fmla="*/ 0 h 4343400"/>
              <a:gd name="connsiteX1" fmla="*/ 4343400 w 4343400"/>
              <a:gd name="connsiteY1" fmla="*/ 4343400 h 4343400"/>
              <a:gd name="connsiteX2" fmla="*/ 3486149 w 4343400"/>
              <a:gd name="connsiteY2" fmla="*/ 4343400 h 4343400"/>
              <a:gd name="connsiteX3" fmla="*/ 0 w 4343400"/>
              <a:gd name="connsiteY3" fmla="*/ 857251 h 4343400"/>
              <a:gd name="connsiteX4" fmla="*/ 0 w 4343400"/>
              <a:gd name="connsiteY4" fmla="*/ 0 h 434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400" h="4343400">
                <a:moveTo>
                  <a:pt x="0" y="0"/>
                </a:moveTo>
                <a:lnTo>
                  <a:pt x="4343400" y="4343400"/>
                </a:lnTo>
                <a:lnTo>
                  <a:pt x="3486149" y="4343400"/>
                </a:lnTo>
                <a:lnTo>
                  <a:pt x="0" y="857251"/>
                </a:lnTo>
                <a:lnTo>
                  <a:pt x="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6" name="直角三角形 5">
            <a:extLst>
              <a:ext uri="{FF2B5EF4-FFF2-40B4-BE49-F238E27FC236}">
                <a16:creationId xmlns:a16="http://schemas.microsoft.com/office/drawing/2014/main" id="{4FCA494D-E658-4F49-8D95-3CC543B2A094}"/>
              </a:ext>
            </a:extLst>
          </p:cNvPr>
          <p:cNvSpPr/>
          <p:nvPr/>
        </p:nvSpPr>
        <p:spPr>
          <a:xfrm rot="2700000" flipV="1">
            <a:off x="9362847" y="5668215"/>
            <a:ext cx="2362507" cy="2362507"/>
          </a:xfrm>
          <a:prstGeom prst="rtTriangle">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grpSp>
        <p:nvGrpSpPr>
          <p:cNvPr id="12" name="组合 11">
            <a:extLst>
              <a:ext uri="{FF2B5EF4-FFF2-40B4-BE49-F238E27FC236}">
                <a16:creationId xmlns:a16="http://schemas.microsoft.com/office/drawing/2014/main" id="{FE1D441D-E643-4C8B-9A0B-17235EADD2DC}"/>
              </a:ext>
            </a:extLst>
          </p:cNvPr>
          <p:cNvGrpSpPr/>
          <p:nvPr/>
        </p:nvGrpSpPr>
        <p:grpSpPr>
          <a:xfrm>
            <a:off x="7068904" y="1952285"/>
            <a:ext cx="3262432" cy="2316903"/>
            <a:chOff x="8450029" y="1237910"/>
            <a:chExt cx="3262432" cy="2316903"/>
          </a:xfrm>
        </p:grpSpPr>
        <p:sp>
          <p:nvSpPr>
            <p:cNvPr id="13" name="文本框 12">
              <a:extLst>
                <a:ext uri="{FF2B5EF4-FFF2-40B4-BE49-F238E27FC236}">
                  <a16:creationId xmlns:a16="http://schemas.microsoft.com/office/drawing/2014/main" id="{964D2DBE-AF03-449A-9F82-210E6FAA4C56}"/>
                </a:ext>
              </a:extLst>
            </p:cNvPr>
            <p:cNvSpPr txBox="1"/>
            <p:nvPr/>
          </p:nvSpPr>
          <p:spPr>
            <a:xfrm>
              <a:off x="8450029" y="2539150"/>
              <a:ext cx="3262432" cy="1015663"/>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0" normalizeH="0" baseline="0" noProof="0">
                  <a:ln>
                    <a:noFill/>
                  </a:ln>
                  <a:solidFill>
                    <a:srgbClr val="044491"/>
                  </a:solidFill>
                  <a:effectLst/>
                  <a:uLnTx/>
                  <a:uFillTx/>
                  <a:latin typeface="方正尚酷简体" panose="03000509000000000000" pitchFamily="65" charset="-122"/>
                  <a:ea typeface="方正尚酷简体" panose="03000509000000000000" pitchFamily="65" charset="-122"/>
                </a:rPr>
                <a:t>感谢聆听</a:t>
              </a:r>
              <a:endParaRPr kumimoji="0" lang="zh-CN" altLang="en-US" sz="6000" b="0" i="0" u="none" strike="noStrike" kern="1200" cap="none" spc="0" normalizeH="0" baseline="0" noProof="0" dirty="0">
                <a:ln>
                  <a:noFill/>
                </a:ln>
                <a:solidFill>
                  <a:srgbClr val="044491"/>
                </a:solidFill>
                <a:effectLst/>
                <a:uLnTx/>
                <a:uFillTx/>
                <a:latin typeface="方正尚酷简体" panose="03000509000000000000" pitchFamily="65" charset="-122"/>
                <a:ea typeface="方正尚酷简体" panose="03000509000000000000" pitchFamily="65" charset="-122"/>
              </a:endParaRPr>
            </a:p>
          </p:txBody>
        </p:sp>
        <p:sp>
          <p:nvSpPr>
            <p:cNvPr id="14" name="文本框 13">
              <a:extLst>
                <a:ext uri="{FF2B5EF4-FFF2-40B4-BE49-F238E27FC236}">
                  <a16:creationId xmlns:a16="http://schemas.microsoft.com/office/drawing/2014/main" id="{1942D9E3-DAC2-4C3B-A336-BB45E1CBD519}"/>
                </a:ext>
              </a:extLst>
            </p:cNvPr>
            <p:cNvSpPr txBox="1"/>
            <p:nvPr/>
          </p:nvSpPr>
          <p:spPr>
            <a:xfrm>
              <a:off x="8509341" y="1237910"/>
              <a:ext cx="3169457" cy="156966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9600" b="0" i="0" u="none" strike="noStrike" kern="1200" cap="none" spc="0" normalizeH="0" baseline="0" noProof="0">
                  <a:ln>
                    <a:noFill/>
                  </a:ln>
                  <a:solidFill>
                    <a:srgbClr val="044491"/>
                  </a:solidFill>
                  <a:effectLst/>
                  <a:uLnTx/>
                  <a:uFillTx/>
                  <a:latin typeface="Agency FB" panose="020B0503020202020204" pitchFamily="34" charset="0"/>
                  <a:ea typeface="微软雅黑"/>
                </a:rPr>
                <a:t>THANKS</a:t>
              </a:r>
              <a:endParaRPr kumimoji="0" lang="zh-CN" altLang="en-US" sz="9600" b="0" i="0" u="none" strike="noStrike" kern="1200" cap="none" spc="0" normalizeH="0" baseline="0" noProof="0" dirty="0">
                <a:ln>
                  <a:noFill/>
                </a:ln>
                <a:solidFill>
                  <a:srgbClr val="044491"/>
                </a:solidFill>
                <a:effectLst/>
                <a:uLnTx/>
                <a:uFillTx/>
                <a:latin typeface="Agency FB" panose="020B0503020202020204" pitchFamily="34" charset="0"/>
                <a:ea typeface="微软雅黑"/>
              </a:endParaRPr>
            </a:p>
          </p:txBody>
        </p:sp>
      </p:grpSp>
    </p:spTree>
    <p:extLst>
      <p:ext uri="{BB962C8B-B14F-4D97-AF65-F5344CB8AC3E}">
        <p14:creationId xmlns:p14="http://schemas.microsoft.com/office/powerpoint/2010/main" val="799533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606896"/>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检查冷却液液位</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077382"/>
            <a:ext cx="6733229" cy="336739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检查冷却液时，对于没有膨胀水箱的冷却系统，可以打开散热器盖进行检视，要求液面不低于排气孔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10mm</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。如果使用防冻液时，要求液面高度应低于排气孔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50~70mm</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（这是为了防止防冻液因温度增高溢出）；对于装有膨胀水箱的冷却系统，应检查膨胀水箱的冷却液量应在规定刻线上限（</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H</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）至下限（</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L</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）之间。检查水量时，应在冷车状态下进行，检查后应扣紧散热器盖。补充冷却液时，应尽量使用软水或同种防冻液。在添加前要检查冷却系是否有渗漏现象（图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2-3-2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p:txBody>
      </p:sp>
      <p:pic>
        <p:nvPicPr>
          <p:cNvPr id="3" name="图片 2">
            <a:extLst>
              <a:ext uri="{FF2B5EF4-FFF2-40B4-BE49-F238E27FC236}">
                <a16:creationId xmlns:a16="http://schemas.microsoft.com/office/drawing/2014/main" id="{5EEFBC69-BCF1-4AAE-809D-F320925CA7ED}"/>
              </a:ext>
            </a:extLst>
          </p:cNvPr>
          <p:cNvPicPr>
            <a:picLocks noChangeAspect="1"/>
          </p:cNvPicPr>
          <p:nvPr/>
        </p:nvPicPr>
        <p:blipFill>
          <a:blip r:embed="rId3"/>
          <a:stretch>
            <a:fillRect/>
          </a:stretch>
        </p:blipFill>
        <p:spPr>
          <a:xfrm>
            <a:off x="8253615" y="2765302"/>
            <a:ext cx="3247619" cy="2257143"/>
          </a:xfrm>
          <a:prstGeom prst="rect">
            <a:avLst/>
          </a:prstGeom>
        </p:spPr>
      </p:pic>
    </p:spTree>
    <p:extLst>
      <p:ext uri="{BB962C8B-B14F-4D97-AF65-F5344CB8AC3E}">
        <p14:creationId xmlns:p14="http://schemas.microsoft.com/office/powerpoint/2010/main" val="114105062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606896"/>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检查制动液液位</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077382"/>
            <a:ext cx="6733229" cy="352128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正常制动液量位置应在贮液罐的上限（</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H</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）与下限（</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L</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）刻线之间或标定位置处。当液位低于标定刻线或下限位置时，应把新的制动液补充到标定刻线或上限位置。</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由于常用的制动液（指醇醚类）具有一定的吸湿性。因此，在向贮液罐内补充制动液时，一方面要使用装在密封容器内的新制动液，另一方面要避免长时间开放贮液罐的加液口盖。因为制动液吸收水分后其沸点会显著降低，容易引起气阻，造成制动失灵（图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2-3-3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p:txBody>
      </p:sp>
      <p:pic>
        <p:nvPicPr>
          <p:cNvPr id="4" name="图片 3">
            <a:extLst>
              <a:ext uri="{FF2B5EF4-FFF2-40B4-BE49-F238E27FC236}">
                <a16:creationId xmlns:a16="http://schemas.microsoft.com/office/drawing/2014/main" id="{E8B82BE6-FF67-478B-96F0-4660751B1014}"/>
              </a:ext>
            </a:extLst>
          </p:cNvPr>
          <p:cNvPicPr>
            <a:picLocks noChangeAspect="1"/>
          </p:cNvPicPr>
          <p:nvPr/>
        </p:nvPicPr>
        <p:blipFill>
          <a:blip r:embed="rId3"/>
          <a:stretch>
            <a:fillRect/>
          </a:stretch>
        </p:blipFill>
        <p:spPr>
          <a:xfrm>
            <a:off x="8248864" y="2833830"/>
            <a:ext cx="3428571" cy="2276190"/>
          </a:xfrm>
          <a:prstGeom prst="rect">
            <a:avLst/>
          </a:prstGeom>
        </p:spPr>
      </p:pic>
    </p:spTree>
    <p:extLst>
      <p:ext uri="{BB962C8B-B14F-4D97-AF65-F5344CB8AC3E}">
        <p14:creationId xmlns:p14="http://schemas.microsoft.com/office/powerpoint/2010/main" val="286458885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606896"/>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4.</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检查离合器液压油液位</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077382"/>
            <a:ext cx="6733229"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检查离合器液压油液位高度的方法与检查制动液相同。</a:t>
            </a:r>
          </a:p>
        </p:txBody>
      </p:sp>
      <p:grpSp>
        <p:nvGrpSpPr>
          <p:cNvPr id="8" name="组合 7">
            <a:extLst>
              <a:ext uri="{FF2B5EF4-FFF2-40B4-BE49-F238E27FC236}">
                <a16:creationId xmlns:a16="http://schemas.microsoft.com/office/drawing/2014/main" id="{208027BB-597F-460C-9CE9-63316DB9E488}"/>
              </a:ext>
            </a:extLst>
          </p:cNvPr>
          <p:cNvGrpSpPr/>
          <p:nvPr/>
        </p:nvGrpSpPr>
        <p:grpSpPr>
          <a:xfrm>
            <a:off x="1064400" y="2673696"/>
            <a:ext cx="7041959" cy="401827"/>
            <a:chOff x="1086366" y="2108013"/>
            <a:chExt cx="7041959" cy="401827"/>
          </a:xfrm>
          <a:noFill/>
        </p:grpSpPr>
        <p:cxnSp>
          <p:nvCxnSpPr>
            <p:cNvPr id="9" name="直接连接符 8">
              <a:extLst>
                <a:ext uri="{FF2B5EF4-FFF2-40B4-BE49-F238E27FC236}">
                  <a16:creationId xmlns:a16="http://schemas.microsoft.com/office/drawing/2014/main" id="{8DFF67E9-73E4-4A98-BFB5-3AA29F0E760A}"/>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a16="http://schemas.microsoft.com/office/drawing/2014/main" id="{4589A22A-2E8B-45CC-A701-26DCF8A36554}"/>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5.</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动力转向液压油的油量</a:t>
              </a:r>
            </a:p>
          </p:txBody>
        </p:sp>
      </p:grpSp>
      <p:sp>
        <p:nvSpPr>
          <p:cNvPr id="11" name="文本框 10">
            <a:extLst>
              <a:ext uri="{FF2B5EF4-FFF2-40B4-BE49-F238E27FC236}">
                <a16:creationId xmlns:a16="http://schemas.microsoft.com/office/drawing/2014/main" id="{3D0A5113-9166-41C5-85B8-F9F816A1C076}"/>
              </a:ext>
            </a:extLst>
          </p:cNvPr>
          <p:cNvSpPr txBox="1"/>
          <p:nvPr/>
        </p:nvSpPr>
        <p:spPr>
          <a:xfrm>
            <a:off x="1248720" y="3144182"/>
            <a:ext cx="9705030" cy="212090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首先，将动力转向储油罐的外表擦干净，然后将加油口盖从贮油罐上取下，用干净的布块将油标尺上的油擦干净，重新将油标尺装上（检查时，请不要拧紧加油口盖），然后取下油标尺，检查油平面，油尺所示的刻度和意义与机油尺相同。如果油平面高度低于油尺下限刻度，则需要添加同种的转向液压油，直到上限刻度（</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F</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）为止。在添加之前应检查动力管路是否有渗漏现象。在检查或添加转向液压油时，应检查油质的污染情况，发现变质或污染时应及时更换。</a:t>
            </a:r>
          </a:p>
        </p:txBody>
      </p:sp>
    </p:spTree>
    <p:extLst>
      <p:ext uri="{BB962C8B-B14F-4D97-AF65-F5344CB8AC3E}">
        <p14:creationId xmlns:p14="http://schemas.microsoft.com/office/powerpoint/2010/main" val="195899568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606896"/>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6.</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检查燃油箱的油量</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077382"/>
            <a:ext cx="970503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打开点火开关，观察燃油表，了解油箱大致储油量，也可打开油箱盖，观察或用清洁量尺测量。但要注意油箱盖的清洁，避免尘土、脏物等落入。</a:t>
            </a:r>
          </a:p>
        </p:txBody>
      </p:sp>
      <p:grpSp>
        <p:nvGrpSpPr>
          <p:cNvPr id="8" name="组合 7">
            <a:extLst>
              <a:ext uri="{FF2B5EF4-FFF2-40B4-BE49-F238E27FC236}">
                <a16:creationId xmlns:a16="http://schemas.microsoft.com/office/drawing/2014/main" id="{208027BB-597F-460C-9CE9-63316DB9E488}"/>
              </a:ext>
            </a:extLst>
          </p:cNvPr>
          <p:cNvGrpSpPr/>
          <p:nvPr/>
        </p:nvGrpSpPr>
        <p:grpSpPr>
          <a:xfrm>
            <a:off x="1064400" y="3216621"/>
            <a:ext cx="7041959" cy="401827"/>
            <a:chOff x="1086366" y="2108013"/>
            <a:chExt cx="7041959" cy="401827"/>
          </a:xfrm>
          <a:noFill/>
        </p:grpSpPr>
        <p:cxnSp>
          <p:nvCxnSpPr>
            <p:cNvPr id="9" name="直接连接符 8">
              <a:extLst>
                <a:ext uri="{FF2B5EF4-FFF2-40B4-BE49-F238E27FC236}">
                  <a16:creationId xmlns:a16="http://schemas.microsoft.com/office/drawing/2014/main" id="{8DFF67E9-73E4-4A98-BFB5-3AA29F0E760A}"/>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a16="http://schemas.microsoft.com/office/drawing/2014/main" id="{4589A22A-2E8B-45CC-A701-26DCF8A36554}"/>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7.</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检查冷却风扇传动带</a:t>
              </a:r>
            </a:p>
          </p:txBody>
        </p:sp>
      </p:grpSp>
      <p:sp>
        <p:nvSpPr>
          <p:cNvPr id="11" name="文本框 10">
            <a:extLst>
              <a:ext uri="{FF2B5EF4-FFF2-40B4-BE49-F238E27FC236}">
                <a16:creationId xmlns:a16="http://schemas.microsoft.com/office/drawing/2014/main" id="{3D0A5113-9166-41C5-85B8-F9F816A1C076}"/>
              </a:ext>
            </a:extLst>
          </p:cNvPr>
          <p:cNvSpPr txBox="1"/>
          <p:nvPr/>
        </p:nvSpPr>
        <p:spPr>
          <a:xfrm>
            <a:off x="1248720" y="3687107"/>
            <a:ext cx="970503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检查冷却风扇传动带的紧度，用拇指以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90~100N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的力按压传动带中间部位时，挠度应为</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10~15mm</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。如果不符合要求，按需要可调节发动机支架固定螺栓的位置进行调整。</a:t>
            </a:r>
          </a:p>
        </p:txBody>
      </p:sp>
    </p:spTree>
    <p:extLst>
      <p:ext uri="{BB962C8B-B14F-4D97-AF65-F5344CB8AC3E}">
        <p14:creationId xmlns:p14="http://schemas.microsoft.com/office/powerpoint/2010/main" val="245978497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340196"/>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8.</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检查制动踏板行程并确保制动灯工作</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1810682"/>
            <a:ext cx="9705030" cy="212090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路试二手车前，一定要检查制动系统并确保制动灯工作良好。检查踩踏制动踏板的感觉，踩下制动踏板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25~50mm</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，就应感到坚实而没有松软感，即使踩下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0.5min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也是如此。如果制动踏板有松软感，可能制动管路有空气，这意味着制动系统中某处可能有泄漏。对制动系统有问题的汽车进行路试是非常危险的。继续路试或进一步检查前一定要坚持让车主将制动系统修好。另外，还要检查驻车制动是否工作，是否能将汽车稳固地保持住。</a:t>
            </a:r>
          </a:p>
        </p:txBody>
      </p:sp>
      <p:grpSp>
        <p:nvGrpSpPr>
          <p:cNvPr id="8" name="组合 7">
            <a:extLst>
              <a:ext uri="{FF2B5EF4-FFF2-40B4-BE49-F238E27FC236}">
                <a16:creationId xmlns:a16="http://schemas.microsoft.com/office/drawing/2014/main" id="{208027BB-597F-460C-9CE9-63316DB9E488}"/>
              </a:ext>
            </a:extLst>
          </p:cNvPr>
          <p:cNvGrpSpPr/>
          <p:nvPr/>
        </p:nvGrpSpPr>
        <p:grpSpPr>
          <a:xfrm>
            <a:off x="1064400" y="4000242"/>
            <a:ext cx="7041959" cy="401827"/>
            <a:chOff x="1086366" y="2108013"/>
            <a:chExt cx="7041959" cy="401827"/>
          </a:xfrm>
          <a:noFill/>
        </p:grpSpPr>
        <p:cxnSp>
          <p:nvCxnSpPr>
            <p:cNvPr id="9" name="直接连接符 8">
              <a:extLst>
                <a:ext uri="{FF2B5EF4-FFF2-40B4-BE49-F238E27FC236}">
                  <a16:creationId xmlns:a16="http://schemas.microsoft.com/office/drawing/2014/main" id="{8DFF67E9-73E4-4A98-BFB5-3AA29F0E760A}"/>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a16="http://schemas.microsoft.com/office/drawing/2014/main" id="{4589A22A-2E8B-45CC-A701-26DCF8A36554}"/>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9.</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检查轮胎气压</a:t>
              </a:r>
            </a:p>
          </p:txBody>
        </p:sp>
      </p:grpSp>
      <p:sp>
        <p:nvSpPr>
          <p:cNvPr id="11" name="文本框 10">
            <a:extLst>
              <a:ext uri="{FF2B5EF4-FFF2-40B4-BE49-F238E27FC236}">
                <a16:creationId xmlns:a16="http://schemas.microsoft.com/office/drawing/2014/main" id="{3D0A5113-9166-41C5-85B8-F9F816A1C076}"/>
              </a:ext>
            </a:extLst>
          </p:cNvPr>
          <p:cNvSpPr txBox="1"/>
          <p:nvPr/>
        </p:nvSpPr>
        <p:spPr>
          <a:xfrm>
            <a:off x="1248720" y="4470728"/>
            <a:ext cx="970503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拧开轮胎气嘴的防尘帽，用轮胎气压表测量轮胎气压，轮胎的气压应符合轮胎的规定。气压不足，应进行充气；气压过高，应放出部分气体。轮胎气压过高或过低，均不宜进行路试，因其既不能正确判断汽车的性能状态，也可能出现意想不到的事故。</a:t>
            </a:r>
          </a:p>
        </p:txBody>
      </p:sp>
    </p:spTree>
    <p:extLst>
      <p:ext uri="{BB962C8B-B14F-4D97-AF65-F5344CB8AC3E}">
        <p14:creationId xmlns:p14="http://schemas.microsoft.com/office/powerpoint/2010/main" val="343288210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2.3</a:t>
            </a:r>
            <a:r>
              <a:rPr lang="zh-CN" altLang="en-US" sz="2800">
                <a:solidFill>
                  <a:srgbClr val="044491"/>
                </a:solidFill>
                <a:latin typeface="+mj-ea"/>
                <a:ea typeface="+mj-ea"/>
              </a:rPr>
              <a:t>　二手车动态检查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检查发动机起动性</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4190934"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2.3.2</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发动机工作性能检查</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90144"/>
            <a:ext cx="9714555"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正常情况下，用起动机起动发动机时，应在三次内起动成功。起动时，每次时间不超过</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5s</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，再次起动时间要间隔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15s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以上。</a:t>
            </a:r>
          </a:p>
        </p:txBody>
      </p:sp>
      <p:grpSp>
        <p:nvGrpSpPr>
          <p:cNvPr id="12" name="组合 11">
            <a:extLst>
              <a:ext uri="{FF2B5EF4-FFF2-40B4-BE49-F238E27FC236}">
                <a16:creationId xmlns:a16="http://schemas.microsoft.com/office/drawing/2014/main" id="{AAFE4A44-4CE4-4D16-B079-2C57A7CB3B74}"/>
              </a:ext>
            </a:extLst>
          </p:cNvPr>
          <p:cNvGrpSpPr/>
          <p:nvPr/>
        </p:nvGrpSpPr>
        <p:grpSpPr>
          <a:xfrm>
            <a:off x="1064400" y="3429000"/>
            <a:ext cx="7041959" cy="401827"/>
            <a:chOff x="1086366" y="2108013"/>
            <a:chExt cx="7041959" cy="401827"/>
          </a:xfrm>
          <a:noFill/>
        </p:grpSpPr>
        <p:cxnSp>
          <p:nvCxnSpPr>
            <p:cNvPr id="13" name="直接连接符 12">
              <a:extLst>
                <a:ext uri="{FF2B5EF4-FFF2-40B4-BE49-F238E27FC236}">
                  <a16:creationId xmlns:a16="http://schemas.microsoft.com/office/drawing/2014/main" id="{CFD00644-F5A3-4E1D-9090-957FA80EA318}"/>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id="{518FFBAF-AA9C-4D45-8139-E1E6705ED015}"/>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检查发动机怠速</a:t>
              </a:r>
            </a:p>
          </p:txBody>
        </p:sp>
      </p:grpSp>
      <p:sp>
        <p:nvSpPr>
          <p:cNvPr id="15" name="文本框 14">
            <a:extLst>
              <a:ext uri="{FF2B5EF4-FFF2-40B4-BE49-F238E27FC236}">
                <a16:creationId xmlns:a16="http://schemas.microsoft.com/office/drawing/2014/main" id="{E23516AB-8C6A-457D-9E85-BBFCF5896D56}"/>
              </a:ext>
            </a:extLst>
          </p:cNvPr>
          <p:cNvSpPr txBox="1"/>
          <p:nvPr/>
        </p:nvSpPr>
        <p:spPr>
          <a:xfrm>
            <a:off x="1248720" y="3899486"/>
            <a:ext cx="9714555" cy="170540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发动机起动后使其怠速运转，打开发动机盖，观察怠速运转情况，怠速应平稳，发动机振动很小。观察仪表盘上的发动机转速表，此时，发动机的怠速应为（</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800±50</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r/min</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，不同发动机的怠速转速可能有一定的差别。若开空调，发动机转速应上升，其转速应在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1000r/min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左右。</a:t>
            </a:r>
          </a:p>
        </p:txBody>
      </p:sp>
    </p:spTree>
    <p:extLst>
      <p:ext uri="{BB962C8B-B14F-4D97-AF65-F5344CB8AC3E}">
        <p14:creationId xmlns:p14="http://schemas.microsoft.com/office/powerpoint/2010/main" val="293917827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2">
      <a:majorFont>
        <a:latin typeface="Bahnschrift SemiBold"/>
        <a:ea typeface="微软雅黑"/>
        <a:cs typeface=""/>
      </a:majorFont>
      <a:minorFont>
        <a:latin typeface="Bahnschrift Light"/>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212</TotalTime>
  <Words>4308</Words>
  <Application>Microsoft Office PowerPoint</Application>
  <PresentationFormat>宽屏</PresentationFormat>
  <Paragraphs>168</Paragraphs>
  <Slides>33</Slides>
  <Notes>30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33</vt:i4>
      </vt:variant>
    </vt:vector>
  </HeadingPairs>
  <TitlesOfParts>
    <vt:vector size="42" baseType="lpstr">
      <vt:lpstr>等线</vt:lpstr>
      <vt:lpstr>方正尚酷简体</vt:lpstr>
      <vt:lpstr>迷你简菱心</vt:lpstr>
      <vt:lpstr>微软雅黑</vt:lpstr>
      <vt:lpstr>Agency FB</vt:lpstr>
      <vt:lpstr>Arial</vt:lpstr>
      <vt:lpstr>Bahnschrift Light</vt:lpstr>
      <vt:lpstr>Bahnschrift SemiBold</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思越-设计1</dc:creator>
  <cp:lastModifiedBy>思越-设计1</cp:lastModifiedBy>
  <cp:revision>15</cp:revision>
  <dcterms:created xsi:type="dcterms:W3CDTF">2021-12-17T03:11:56Z</dcterms:created>
  <dcterms:modified xsi:type="dcterms:W3CDTF">2021-12-18T01:31:23Z</dcterms:modified>
</cp:coreProperties>
</file>